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60" r:id="rId3"/>
    <p:sldId id="261" r:id="rId4"/>
    <p:sldId id="280" r:id="rId5"/>
    <p:sldId id="276" r:id="rId6"/>
    <p:sldId id="262" r:id="rId7"/>
    <p:sldId id="263" r:id="rId8"/>
    <p:sldId id="264" r:id="rId9"/>
    <p:sldId id="277" r:id="rId10"/>
    <p:sldId id="265" r:id="rId11"/>
    <p:sldId id="278" r:id="rId12"/>
    <p:sldId id="266" r:id="rId13"/>
    <p:sldId id="285" r:id="rId14"/>
    <p:sldId id="269" r:id="rId15"/>
    <p:sldId id="270" r:id="rId16"/>
    <p:sldId id="271" r:id="rId17"/>
    <p:sldId id="279" r:id="rId18"/>
    <p:sldId id="272" r:id="rId19"/>
    <p:sldId id="274" r:id="rId20"/>
    <p:sldId id="275" r:id="rId21"/>
    <p:sldId id="282" r:id="rId22"/>
    <p:sldId id="283"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E6B0F17-C083-7B47-9F4D-31E1389B58C2}">
          <p14:sldIdLst>
            <p14:sldId id="258"/>
            <p14:sldId id="260"/>
          </p14:sldIdLst>
        </p14:section>
        <p14:section name="Abschnitt ohne Titel" id="{5034E868-3C99-144B-A00A-9638959854B7}">
          <p14:sldIdLst>
            <p14:sldId id="261"/>
            <p14:sldId id="280"/>
            <p14:sldId id="276"/>
            <p14:sldId id="262"/>
            <p14:sldId id="263"/>
            <p14:sldId id="264"/>
            <p14:sldId id="277"/>
            <p14:sldId id="265"/>
            <p14:sldId id="278"/>
            <p14:sldId id="266"/>
            <p14:sldId id="285"/>
            <p14:sldId id="269"/>
            <p14:sldId id="270"/>
            <p14:sldId id="271"/>
            <p14:sldId id="279"/>
            <p14:sldId id="272"/>
            <p14:sldId id="274"/>
            <p14:sldId id="275"/>
            <p14:sldId id="282"/>
            <p14:sldId id="283"/>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1BE"/>
    <a:srgbClr val="D0D8E8"/>
    <a:srgbClr val="F3F3F3"/>
    <a:srgbClr val="C3D69B"/>
    <a:srgbClr val="0000DE"/>
    <a:srgbClr val="020000"/>
    <a:srgbClr val="8E0000"/>
    <a:srgbClr val="A40000"/>
    <a:srgbClr val="EFF7FF"/>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95515" autoAdjust="0"/>
  </p:normalViewPr>
  <p:slideViewPr>
    <p:cSldViewPr>
      <p:cViewPr>
        <p:scale>
          <a:sx n="99" d="100"/>
          <a:sy n="99" d="100"/>
        </p:scale>
        <p:origin x="-102" y="-12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30742-6ACD-4378-8C3F-0A521E9E3925}" type="datetimeFigureOut">
              <a:rPr lang="en-US" smtClean="0"/>
              <a:pPr/>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DF53A-3B6D-408B-B0B1-5D5AFDE1362A}" type="slidenum">
              <a:rPr lang="en-US" smtClean="0"/>
              <a:pPr/>
              <a:t>‹N°›</a:t>
            </a:fld>
            <a:endParaRPr lang="en-US"/>
          </a:p>
        </p:txBody>
      </p:sp>
    </p:spTree>
    <p:extLst>
      <p:ext uri="{BB962C8B-B14F-4D97-AF65-F5344CB8AC3E}">
        <p14:creationId xmlns:p14="http://schemas.microsoft.com/office/powerpoint/2010/main" val="147399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2BDF53A-3B6D-408B-B0B1-5D5AFDE1362A}" type="slidenum">
              <a:rPr lang="en-US" smtClean="0"/>
              <a:pPr/>
              <a:t>1</a:t>
            </a:fld>
            <a:endParaRPr lang="en-US"/>
          </a:p>
        </p:txBody>
      </p:sp>
    </p:spTree>
    <p:extLst>
      <p:ext uri="{BB962C8B-B14F-4D97-AF65-F5344CB8AC3E}">
        <p14:creationId xmlns:p14="http://schemas.microsoft.com/office/powerpoint/2010/main" val="310185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AFF98C3-D412-4808-87DD-75707E95C69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3573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AFF98C3-D412-4808-87DD-75707E95C69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3573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93FB096-9F09-4D69-B281-AE7A7AB2535C}" type="slidenum">
              <a:rPr lang="de-DE" smtClean="0"/>
              <a:pPr/>
              <a:t>7</a:t>
            </a:fld>
            <a:endParaRPr lang="de-DE"/>
          </a:p>
        </p:txBody>
      </p:sp>
    </p:spTree>
    <p:extLst>
      <p:ext uri="{BB962C8B-B14F-4D97-AF65-F5344CB8AC3E}">
        <p14:creationId xmlns:p14="http://schemas.microsoft.com/office/powerpoint/2010/main" val="308757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AFF98C3-D412-4808-87DD-75707E95C691}"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53502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panose="020B0604020202020204" pitchFamily="34" charset="0"/>
              <a:buChar char="•"/>
              <a:defRPr/>
            </a:pPr>
            <a:endParaRPr lang="en-GB" sz="1200" dirty="0" smtClean="0"/>
          </a:p>
        </p:txBody>
      </p:sp>
      <p:sp>
        <p:nvSpPr>
          <p:cNvPr id="4" name="Slide Number Placeholder 3"/>
          <p:cNvSpPr>
            <a:spLocks noGrp="1"/>
          </p:cNvSpPr>
          <p:nvPr>
            <p:ph type="sldNum" sz="quarter" idx="10"/>
          </p:nvPr>
        </p:nvSpPr>
        <p:spPr/>
        <p:txBody>
          <a:bodyPr/>
          <a:lstStyle/>
          <a:p>
            <a:fld id="{C93FB096-9F09-4D69-B281-AE7A7AB2535C}" type="slidenum">
              <a:rPr lang="de-DE" smtClean="0"/>
              <a:pPr/>
              <a:t>10</a:t>
            </a:fld>
            <a:endParaRPr lang="de-DE"/>
          </a:p>
        </p:txBody>
      </p:sp>
    </p:spTree>
    <p:extLst>
      <p:ext uri="{BB962C8B-B14F-4D97-AF65-F5344CB8AC3E}">
        <p14:creationId xmlns:p14="http://schemas.microsoft.com/office/powerpoint/2010/main" val="248592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AFF98C3-D412-4808-87DD-75707E95C69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99481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93FB096-9F09-4D69-B281-AE7A7AB2535C}" type="slidenum">
              <a:rPr lang="en-US" smtClean="0"/>
              <a:pPr/>
              <a:t>19</a:t>
            </a:fld>
            <a:endParaRPr lang="en-US" dirty="0"/>
          </a:p>
        </p:txBody>
      </p:sp>
    </p:spTree>
    <p:extLst>
      <p:ext uri="{BB962C8B-B14F-4D97-AF65-F5344CB8AC3E}">
        <p14:creationId xmlns:p14="http://schemas.microsoft.com/office/powerpoint/2010/main" val="9091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93FB096-9F09-4D69-B281-AE7A7AB2535C}" type="slidenum">
              <a:rPr lang="en-US" smtClean="0"/>
              <a:pPr/>
              <a:t>20</a:t>
            </a:fld>
            <a:endParaRPr lang="en-US" dirty="0"/>
          </a:p>
        </p:txBody>
      </p:sp>
    </p:spTree>
    <p:extLst>
      <p:ext uri="{BB962C8B-B14F-4D97-AF65-F5344CB8AC3E}">
        <p14:creationId xmlns:p14="http://schemas.microsoft.com/office/powerpoint/2010/main" val="90916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050281"/>
            <a:ext cx="9144000" cy="807719"/>
          </a:xfrm>
          <a:prstGeom prst="rect">
            <a:avLst/>
          </a:prstGeom>
          <a:solidFill>
            <a:srgbClr val="E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193802"/>
            <a:ext cx="9144000" cy="152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19800"/>
            <a:ext cx="9144000" cy="457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C:\Users\user\Dropbox\PhD Files\Publications\Paper3_PhD\CIRP - CMS2013\Resources\cirp-logo.png"/>
          <p:cNvPicPr>
            <a:picLocks noChangeAspect="1" noChangeArrowheads="1"/>
          </p:cNvPicPr>
          <p:nvPr userDrawn="1"/>
        </p:nvPicPr>
        <p:blipFill>
          <a:blip r:embed="rId2" cstate="print">
            <a:lum bright="10000"/>
          </a:blip>
          <a:srcRect l="33105" t="16548" r="29650" b="17242"/>
          <a:stretch>
            <a:fillRect/>
          </a:stretch>
        </p:blipFill>
        <p:spPr bwMode="auto">
          <a:xfrm>
            <a:off x="7848601" y="60960"/>
            <a:ext cx="1199146" cy="1065907"/>
          </a:xfrm>
          <a:prstGeom prst="rect">
            <a:avLst/>
          </a:prstGeom>
          <a:noFill/>
        </p:spPr>
      </p:pic>
      <p:sp>
        <p:nvSpPr>
          <p:cNvPr id="30" name="TextBox 29"/>
          <p:cNvSpPr txBox="1"/>
          <p:nvPr userDrawn="1"/>
        </p:nvSpPr>
        <p:spPr>
          <a:xfrm>
            <a:off x="2315028" y="159995"/>
            <a:ext cx="4191000" cy="923330"/>
          </a:xfrm>
          <a:prstGeom prst="rect">
            <a:avLst/>
          </a:prstGeom>
          <a:noFill/>
        </p:spPr>
        <p:txBody>
          <a:bodyPr wrap="square" rtlCol="0">
            <a:spAutoFit/>
          </a:bodyPr>
          <a:lstStyle/>
          <a:p>
            <a:pPr algn="ctr"/>
            <a:r>
              <a:rPr lang="en-US" sz="1800" b="1" dirty="0" smtClean="0">
                <a:solidFill>
                  <a:srgbClr val="8E0000"/>
                </a:solidFill>
                <a:latin typeface="Arial" pitchFamily="34" charset="0"/>
                <a:cs typeface="Arial" pitchFamily="34" charset="0"/>
              </a:rPr>
              <a:t>The 7</a:t>
            </a:r>
            <a:r>
              <a:rPr lang="en-US" sz="1800" b="1" baseline="30000" dirty="0" smtClean="0">
                <a:solidFill>
                  <a:srgbClr val="8E0000"/>
                </a:solidFill>
                <a:latin typeface="Arial" pitchFamily="34" charset="0"/>
                <a:cs typeface="Arial" pitchFamily="34" charset="0"/>
              </a:rPr>
              <a:t>th</a:t>
            </a:r>
            <a:r>
              <a:rPr lang="en-US" sz="1800" b="1" dirty="0" smtClean="0">
                <a:solidFill>
                  <a:srgbClr val="8E0000"/>
                </a:solidFill>
                <a:latin typeface="Arial" pitchFamily="34" charset="0"/>
                <a:cs typeface="Arial" pitchFamily="34" charset="0"/>
              </a:rPr>
              <a:t> CIRP IPSS</a:t>
            </a:r>
            <a:r>
              <a:rPr lang="en-US" sz="1800" b="1" baseline="0" dirty="0" smtClean="0">
                <a:solidFill>
                  <a:srgbClr val="8E0000"/>
                </a:solidFill>
                <a:latin typeface="Arial" pitchFamily="34" charset="0"/>
                <a:cs typeface="Arial" pitchFamily="34" charset="0"/>
              </a:rPr>
              <a:t> </a:t>
            </a:r>
            <a:r>
              <a:rPr lang="en-US" sz="1800" b="1" dirty="0" smtClean="0">
                <a:solidFill>
                  <a:srgbClr val="8E0000"/>
                </a:solidFill>
                <a:latin typeface="Arial" pitchFamily="34" charset="0"/>
                <a:cs typeface="Arial" pitchFamily="34" charset="0"/>
              </a:rPr>
              <a:t>Conference </a:t>
            </a:r>
          </a:p>
          <a:p>
            <a:pPr algn="ctr"/>
            <a:r>
              <a:rPr lang="en-US" sz="1800" b="1" dirty="0" smtClean="0">
                <a:solidFill>
                  <a:schemeClr val="tx2">
                    <a:lumMod val="75000"/>
                  </a:schemeClr>
                </a:solidFill>
                <a:latin typeface="Arial" pitchFamily="34" charset="0"/>
                <a:cs typeface="Arial" pitchFamily="34" charset="0"/>
              </a:rPr>
              <a:t>21-22 May 2015</a:t>
            </a:r>
          </a:p>
          <a:p>
            <a:pPr algn="ctr"/>
            <a:r>
              <a:rPr lang="en-US" sz="1800" b="1" dirty="0" smtClean="0">
                <a:solidFill>
                  <a:srgbClr val="8E0000"/>
                </a:solidFill>
                <a:latin typeface="Arial" pitchFamily="34" charset="0"/>
                <a:cs typeface="Arial" pitchFamily="34" charset="0"/>
              </a:rPr>
              <a:t>Saint-Etienne, France</a:t>
            </a:r>
            <a:endParaRPr lang="en-US" sz="1800" b="1" dirty="0">
              <a:solidFill>
                <a:srgbClr val="8E0000"/>
              </a:solidFill>
              <a:latin typeface="Arial" pitchFamily="34" charset="0"/>
              <a:cs typeface="Arial" pitchFamily="34" charset="0"/>
            </a:endParaRPr>
          </a:p>
        </p:txBody>
      </p:sp>
      <p:pic>
        <p:nvPicPr>
          <p:cNvPr id="1027" name="Picture 3" descr="C:\Users\khaled.medini\Documents\__mes documents\4_organisation evenements\ipss 2015\Publication Docs\Presentations\logo ipss.ep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31931"/>
            <a:ext cx="2163539" cy="1140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khaled.medini\Documents\__mes documents\xsupport divers\visuels ecole\mines_saint-etienne_buro_sans_reserve_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286" y="6081486"/>
            <a:ext cx="922832"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haled.medini\Documents\__mes documents\4_organisation evenements\ipss 2015\Website Docs\logos\Logo_Grenoble INP.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81341" y="6078773"/>
            <a:ext cx="1143884" cy="764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5871DD-3F55-408A-AA83-33034D95D7F7}" type="datetime1">
              <a:rPr lang="en-US" smtClean="0"/>
              <a:pPr/>
              <a:t>6/11/2015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solidFill>
                  <a:schemeClr val="tx1">
                    <a:lumMod val="50000"/>
                    <a:lumOff val="50000"/>
                  </a:schemeClr>
                </a:solidFill>
              </a:defRPr>
            </a:lvl1pPr>
          </a:lstStyle>
          <a:p>
            <a:fld id="{B6F15528-21DE-4FAA-801E-634DDDAF4B2B}" type="slidenum">
              <a:rPr lang="en-US" smtClean="0"/>
              <a:pPr/>
              <a:t>‹N°›</a:t>
            </a:fld>
            <a:endParaRPr lang="en-US" dirty="0"/>
          </a:p>
        </p:txBody>
      </p:sp>
      <p:sp>
        <p:nvSpPr>
          <p:cNvPr id="25" name="Rectangle 24"/>
          <p:cNvSpPr/>
          <p:nvPr userDrawn="1"/>
        </p:nvSpPr>
        <p:spPr>
          <a:xfrm>
            <a:off x="0" y="6202681"/>
            <a:ext cx="9144000" cy="457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khaled.medini\Documents\__mes documents\4_organisation evenements\ipss 2015\Publication Docs\Presentations\logo ipss.ep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602" y="60958"/>
            <a:ext cx="10245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WIe2P1M_orig"/>
          <p:cNvPicPr>
            <a:picLocks noChangeAspect="1" noChangeArrowheads="1"/>
          </p:cNvPicPr>
          <p:nvPr userDrawn="1"/>
        </p:nvPicPr>
        <p:blipFill>
          <a:blip r:embed="rId3" cstate="print"/>
          <a:srcRect/>
          <a:stretch>
            <a:fillRect/>
          </a:stretch>
        </p:blipFill>
        <p:spPr bwMode="auto">
          <a:xfrm>
            <a:off x="100013" y="6318830"/>
            <a:ext cx="1650271" cy="4644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714375" y="428625"/>
            <a:ext cx="184150" cy="369888"/>
          </a:xfrm>
          <a:prstGeom prst="rect">
            <a:avLst/>
          </a:prstGeom>
          <a:noFill/>
          <a:ln w="9525">
            <a:noFill/>
            <a:miter lim="800000"/>
            <a:headEnd/>
            <a:tailEnd/>
          </a:ln>
        </p:spPr>
        <p:txBody>
          <a:bodyPr wrap="none">
            <a:spAutoFit/>
          </a:bodyPr>
          <a:lstStyle/>
          <a:p>
            <a:pPr fontAlgn="base">
              <a:spcBef>
                <a:spcPct val="0"/>
              </a:spcBef>
              <a:spcAft>
                <a:spcPct val="0"/>
              </a:spcAft>
              <a:defRPr/>
            </a:pPr>
            <a:endParaRPr lang="en-US">
              <a:solidFill>
                <a:srgbClr val="000000"/>
              </a:solidFill>
              <a:ea typeface="MS PGothic" pitchFamily="34" charset="-128"/>
            </a:endParaRPr>
          </a:p>
        </p:txBody>
      </p:sp>
      <p:sp>
        <p:nvSpPr>
          <p:cNvPr id="16" name="Titel 15"/>
          <p:cNvSpPr>
            <a:spLocks noGrp="1"/>
          </p:cNvSpPr>
          <p:nvPr>
            <p:ph type="title"/>
          </p:nvPr>
        </p:nvSpPr>
        <p:spPr>
          <a:xfrm>
            <a:off x="458788" y="31750"/>
            <a:ext cx="8555037" cy="868363"/>
          </a:xfrm>
          <a:prstGeom prst="rect">
            <a:avLst/>
          </a:prstGeom>
        </p:spPr>
        <p:txBody>
          <a:bodyPr>
            <a:normAutofit/>
          </a:bodyPr>
          <a:lstStyle>
            <a:lvl1pPr>
              <a:defRPr sz="2200"/>
            </a:lvl1pPr>
          </a:lstStyle>
          <a:p>
            <a:r>
              <a:rPr lang="de-DE" dirty="0" smtClean="0"/>
              <a:t>Titelmasterformat durch Klicken bearbeiten</a:t>
            </a:r>
            <a:endParaRPr lang="de-DE" dirty="0"/>
          </a:p>
        </p:txBody>
      </p:sp>
      <p:sp>
        <p:nvSpPr>
          <p:cNvPr id="10" name="Textplatzhalter 9"/>
          <p:cNvSpPr>
            <a:spLocks noGrp="1"/>
          </p:cNvSpPr>
          <p:nvPr>
            <p:ph type="body" sz="quarter" idx="10"/>
          </p:nvPr>
        </p:nvSpPr>
        <p:spPr>
          <a:xfrm>
            <a:off x="363538" y="1036623"/>
            <a:ext cx="8312150" cy="339725"/>
          </a:xfrm>
          <a:prstGeom prst="rect">
            <a:avLst/>
          </a:prstGeom>
        </p:spPr>
        <p:txBody>
          <a:bodyPr/>
          <a:lstStyle>
            <a:lvl1pPr>
              <a:buNone/>
              <a:defRPr sz="1400"/>
            </a:lvl1pPr>
          </a:lstStyle>
          <a:p>
            <a:pPr lvl="0"/>
            <a:r>
              <a:rPr lang="de-DE" smtClean="0"/>
              <a:t>Textmasterformate durch Klicken bearbeiten</a:t>
            </a:r>
          </a:p>
        </p:txBody>
      </p:sp>
      <p:pic>
        <p:nvPicPr>
          <p:cNvPr id="8" name="Picture 6" descr="IWIe2P1M_ori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013" y="6318250"/>
            <a:ext cx="1651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8"/>
          <p:cNvSpPr txBox="1">
            <a:spLocks noChangeArrowheads="1"/>
          </p:cNvSpPr>
          <p:nvPr userDrawn="1"/>
        </p:nvSpPr>
        <p:spPr bwMode="auto">
          <a:xfrm>
            <a:off x="8399937" y="6478588"/>
            <a:ext cx="607538" cy="30777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smtClean="0">
                <a:solidFill>
                  <a:prstClr val="black"/>
                </a:solidFill>
                <a:ea typeface="MS PGothic" pitchFamily="34" charset="-128"/>
              </a:rPr>
              <a:t>©IWI-HSG</a:t>
            </a:r>
          </a:p>
          <a:p>
            <a:pPr algn="r" fontAlgn="base">
              <a:spcBef>
                <a:spcPct val="0"/>
              </a:spcBef>
              <a:spcAft>
                <a:spcPct val="0"/>
              </a:spcAft>
            </a:pPr>
            <a:r>
              <a:rPr lang="en-US" sz="1000" smtClean="0">
                <a:solidFill>
                  <a:prstClr val="black"/>
                </a:solidFill>
                <a:ea typeface="MS PGothic" pitchFamily="34" charset="-128"/>
              </a:rPr>
              <a:t>Slide </a:t>
            </a:r>
            <a:fld id="{70028C6E-D4DF-46D1-93E4-2A8805759DA7}" type="slidenum">
              <a:rPr lang="en-US" sz="1000" smtClean="0">
                <a:solidFill>
                  <a:prstClr val="black"/>
                </a:solidFill>
                <a:ea typeface="MS PGothic" pitchFamily="34" charset="-128"/>
              </a:rPr>
              <a:pPr algn="r" fontAlgn="base">
                <a:spcBef>
                  <a:spcPct val="0"/>
                </a:spcBef>
                <a:spcAft>
                  <a:spcPct val="0"/>
                </a:spcAft>
              </a:pPr>
              <a:t>‹N°›</a:t>
            </a:fld>
            <a:endParaRPr lang="en-US" sz="1000">
              <a:solidFill>
                <a:prstClr val="black"/>
              </a:solidFill>
              <a:ea typeface="MS PGothic" pitchFamily="34" charset="-128"/>
            </a:endParaRPr>
          </a:p>
        </p:txBody>
      </p:sp>
      <p:pic>
        <p:nvPicPr>
          <p:cNvPr id="9" name="Picture 3" descr="C:\Users\khaled.medini\Documents\__mes documents\4_organisation evenements\ipss 2015\Publication Docs\Presentations\logo ipss.ep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12" y="35209"/>
            <a:ext cx="1024575"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4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Inhaltsplatzhalter 8"/>
          <p:cNvSpPr>
            <a:spLocks noGrp="1"/>
          </p:cNvSpPr>
          <p:nvPr>
            <p:ph sz="quarter" idx="12"/>
          </p:nvPr>
        </p:nvSpPr>
        <p:spPr>
          <a:xfrm>
            <a:off x="457199" y="1116419"/>
            <a:ext cx="8553600" cy="5110211"/>
          </a:xfrm>
          <a:prstGeom prst="rect">
            <a:avLst/>
          </a:prstGeom>
        </p:spPr>
        <p:txBody>
          <a:bodyPr lIns="0" tIns="0" rIns="0" bIns="0"/>
          <a:lstStyle>
            <a:lvl1pPr marL="288000" indent="-288000">
              <a:buClr>
                <a:schemeClr val="tx2"/>
              </a:buClr>
              <a:buSzPct val="120000"/>
              <a:defRPr/>
            </a:lvl1pPr>
            <a:lvl2pPr indent="-288000">
              <a:defRPr/>
            </a:lvl2pPr>
            <a:lvl3pPr indent="-252000">
              <a:buClr>
                <a:schemeClr val="tx2"/>
              </a:buClr>
              <a:defRPr/>
            </a:lvl3pPr>
            <a:lvl4pPr indent="-252000">
              <a:defRPr/>
            </a:lvl4pPr>
            <a:lvl5pPr indent="-252000">
              <a:defRPr sz="1600"/>
            </a:lvl5pPr>
            <a:lvl6pPr indent="-252000">
              <a:defRPr sz="1600" baseline="0"/>
            </a:lvl6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2" name="Titel 1"/>
          <p:cNvSpPr>
            <a:spLocks noGrp="1"/>
          </p:cNvSpPr>
          <p:nvPr>
            <p:ph type="title"/>
          </p:nvPr>
        </p:nvSpPr>
        <p:spPr>
          <a:xfrm>
            <a:off x="458788" y="31750"/>
            <a:ext cx="8555037" cy="868363"/>
          </a:xfrm>
          <a:prstGeom prst="rect">
            <a:avLst/>
          </a:prstGeom>
        </p:spPr>
        <p:txBody>
          <a:bodyPr>
            <a:normAutofit/>
          </a:bodyPr>
          <a:lstStyle>
            <a:lvl1pPr>
              <a:defRPr sz="2200"/>
            </a:lvl1pPr>
          </a:lstStyle>
          <a:p>
            <a:r>
              <a:rPr lang="en-US" noProof="0" smtClean="0"/>
              <a:t>Titelmasterformat durch Klicken bearbeiten</a:t>
            </a:r>
            <a:endParaRPr lang="en-US" noProof="0"/>
          </a:p>
        </p:txBody>
      </p:sp>
      <p:sp>
        <p:nvSpPr>
          <p:cNvPr id="6" name="Textfeld 28"/>
          <p:cNvSpPr txBox="1">
            <a:spLocks noChangeArrowheads="1"/>
          </p:cNvSpPr>
          <p:nvPr userDrawn="1"/>
        </p:nvSpPr>
        <p:spPr bwMode="auto">
          <a:xfrm>
            <a:off x="8399937" y="6478588"/>
            <a:ext cx="607538" cy="30777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smtClean="0">
                <a:solidFill>
                  <a:prstClr val="black"/>
                </a:solidFill>
                <a:ea typeface="MS PGothic" pitchFamily="34" charset="-128"/>
              </a:rPr>
              <a:t>©IWI-HSG</a:t>
            </a:r>
          </a:p>
          <a:p>
            <a:pPr algn="r" fontAlgn="base">
              <a:spcBef>
                <a:spcPct val="0"/>
              </a:spcBef>
              <a:spcAft>
                <a:spcPct val="0"/>
              </a:spcAft>
            </a:pPr>
            <a:r>
              <a:rPr lang="en-US" sz="1000" smtClean="0">
                <a:solidFill>
                  <a:prstClr val="black"/>
                </a:solidFill>
                <a:ea typeface="MS PGothic" pitchFamily="34" charset="-128"/>
              </a:rPr>
              <a:t>Slide </a:t>
            </a:r>
            <a:fld id="{70028C6E-D4DF-46D1-93E4-2A8805759DA7}" type="slidenum">
              <a:rPr lang="en-US" sz="1000" smtClean="0">
                <a:solidFill>
                  <a:prstClr val="black"/>
                </a:solidFill>
                <a:ea typeface="MS PGothic" pitchFamily="34" charset="-128"/>
              </a:rPr>
              <a:pPr algn="r" fontAlgn="base">
                <a:spcBef>
                  <a:spcPct val="0"/>
                </a:spcBef>
                <a:spcAft>
                  <a:spcPct val="0"/>
                </a:spcAft>
              </a:pPr>
              <a:t>‹N°›</a:t>
            </a:fld>
            <a:endParaRPr lang="en-US" sz="1000">
              <a:solidFill>
                <a:prstClr val="black"/>
              </a:solidFill>
              <a:ea typeface="MS PGothic" pitchFamily="34" charset="-128"/>
            </a:endParaRPr>
          </a:p>
        </p:txBody>
      </p:sp>
      <p:pic>
        <p:nvPicPr>
          <p:cNvPr id="7" name="Picture 6" descr="IWIe2P1M_orig"/>
          <p:cNvPicPr>
            <a:picLocks noChangeAspect="1" noChangeArrowheads="1"/>
          </p:cNvPicPr>
          <p:nvPr userDrawn="1"/>
        </p:nvPicPr>
        <p:blipFill>
          <a:blip r:embed="rId2" cstate="print"/>
          <a:srcRect/>
          <a:stretch>
            <a:fillRect/>
          </a:stretch>
        </p:blipFill>
        <p:spPr bwMode="auto">
          <a:xfrm>
            <a:off x="100013" y="6318830"/>
            <a:ext cx="1650271" cy="464400"/>
          </a:xfrm>
          <a:prstGeom prst="rect">
            <a:avLst/>
          </a:prstGeom>
          <a:noFill/>
        </p:spPr>
      </p:pic>
      <p:cxnSp>
        <p:nvCxnSpPr>
          <p:cNvPr id="8" name="Gerade Verbindung 7"/>
          <p:cNvCxnSpPr/>
          <p:nvPr userDrawn="1"/>
        </p:nvCxnSpPr>
        <p:spPr>
          <a:xfrm flipV="1">
            <a:off x="423362" y="908720"/>
            <a:ext cx="8613134" cy="2"/>
          </a:xfrm>
          <a:prstGeom prst="line">
            <a:avLst/>
          </a:prstGeom>
          <a:ln w="12700" cmpd="sng"/>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497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685800" y="3352801"/>
            <a:ext cx="7696200" cy="31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endParaRPr lang="en-US" b="1" dirty="0" smtClean="0">
              <a:solidFill>
                <a:prstClr val="black"/>
              </a:solidFill>
              <a:latin typeface="Calibri" pitchFamily="34" charset="0"/>
            </a:endParaRPr>
          </a:p>
          <a:p>
            <a:pPr algn="ctr" rtl="0" eaLnBrk="1" hangingPunct="1"/>
            <a:r>
              <a:rPr lang="en-US" b="1" dirty="0" smtClean="0">
                <a:solidFill>
                  <a:prstClr val="black"/>
                </a:solidFill>
                <a:latin typeface="Calibri" pitchFamily="34" charset="0"/>
              </a:rPr>
              <a:t>by</a:t>
            </a:r>
          </a:p>
          <a:p>
            <a:pPr algn="ctr" rtl="0" eaLnBrk="1" hangingPunct="1"/>
            <a:endParaRPr lang="en-US" b="1" dirty="0">
              <a:solidFill>
                <a:prstClr val="black"/>
              </a:solidFill>
              <a:latin typeface="Calibri" pitchFamily="34" charset="0"/>
            </a:endParaRPr>
          </a:p>
          <a:p>
            <a:pPr algn="ctr" rtl="0" eaLnBrk="1" hangingPunct="1"/>
            <a:r>
              <a:rPr lang="en-US" b="1" dirty="0" smtClean="0">
                <a:solidFill>
                  <a:prstClr val="black"/>
                </a:solidFill>
                <a:latin typeface="Calibri" pitchFamily="34" charset="0"/>
              </a:rPr>
              <a:t>Matthias Herterich, Falk Uebernickel and Walter Brenner</a:t>
            </a:r>
            <a:endParaRPr lang="en-US" b="1" dirty="0">
              <a:solidFill>
                <a:prstClr val="black"/>
              </a:solidFill>
              <a:latin typeface="Calibri" pitchFamily="34" charset="0"/>
            </a:endParaRPr>
          </a:p>
          <a:p>
            <a:pPr algn="ctr" rtl="0" eaLnBrk="1" hangingPunct="1"/>
            <a:r>
              <a:rPr lang="en-US" b="1" dirty="0">
                <a:solidFill>
                  <a:prstClr val="black"/>
                </a:solidFill>
                <a:latin typeface="Calibri" pitchFamily="34" charset="0"/>
                <a:cs typeface="+mn-cs"/>
              </a:rPr>
              <a:t/>
            </a:r>
            <a:br>
              <a:rPr lang="en-US" b="1" dirty="0">
                <a:solidFill>
                  <a:prstClr val="black"/>
                </a:solidFill>
                <a:latin typeface="Calibri" pitchFamily="34" charset="0"/>
                <a:cs typeface="+mn-cs"/>
              </a:rPr>
            </a:br>
            <a:r>
              <a:rPr lang="en-US" sz="1500" b="1" dirty="0" smtClean="0">
                <a:solidFill>
                  <a:prstClr val="black"/>
                </a:solidFill>
                <a:latin typeface="Calibri" pitchFamily="34" charset="0"/>
              </a:rPr>
              <a:t>Presenting Author: Matthias </a:t>
            </a:r>
            <a:r>
              <a:rPr lang="en-US" sz="1500" b="1" dirty="0" err="1" smtClean="0">
                <a:solidFill>
                  <a:prstClr val="black"/>
                </a:solidFill>
                <a:latin typeface="Calibri" pitchFamily="34" charset="0"/>
              </a:rPr>
              <a:t>Herterich</a:t>
            </a:r>
            <a:endParaRPr lang="en-US" sz="1500" b="1" strike="sngStrike" dirty="0">
              <a:solidFill>
                <a:srgbClr val="FF0000"/>
              </a:solidFill>
              <a:latin typeface="Calibri" pitchFamily="34" charset="0"/>
            </a:endParaRPr>
          </a:p>
          <a:p>
            <a:pPr algn="ctr" rtl="0" eaLnBrk="1" hangingPunct="1"/>
            <a:r>
              <a:rPr lang="en-US" sz="1500" dirty="0" smtClean="0">
                <a:solidFill>
                  <a:prstClr val="black"/>
                </a:solidFill>
                <a:latin typeface="Calibri" pitchFamily="34" charset="0"/>
              </a:rPr>
              <a:t>Institute of Information Management University of St. </a:t>
            </a:r>
            <a:r>
              <a:rPr lang="en-US" sz="1500" dirty="0" err="1" smtClean="0">
                <a:solidFill>
                  <a:prstClr val="black"/>
                </a:solidFill>
                <a:latin typeface="Calibri" pitchFamily="34" charset="0"/>
              </a:rPr>
              <a:t>Gallen</a:t>
            </a:r>
            <a:endParaRPr lang="en-US" sz="1500" dirty="0" smtClean="0">
              <a:solidFill>
                <a:prstClr val="black"/>
              </a:solidFill>
              <a:latin typeface="Calibri" pitchFamily="34" charset="0"/>
            </a:endParaRPr>
          </a:p>
          <a:p>
            <a:pPr algn="ctr" rtl="0" eaLnBrk="1" hangingPunct="1">
              <a:spcAft>
                <a:spcPts val="300"/>
              </a:spcAft>
            </a:pPr>
            <a:r>
              <a:rPr lang="en-US" sz="1500" dirty="0" smtClean="0">
                <a:solidFill>
                  <a:prstClr val="black"/>
                </a:solidFill>
                <a:latin typeface="Calibri" pitchFamily="34" charset="0"/>
              </a:rPr>
              <a:t> St. </a:t>
            </a:r>
            <a:r>
              <a:rPr lang="en-US" sz="1500" dirty="0" err="1" smtClean="0">
                <a:solidFill>
                  <a:prstClr val="black"/>
                </a:solidFill>
                <a:latin typeface="Calibri" pitchFamily="34" charset="0"/>
              </a:rPr>
              <a:t>Gallen</a:t>
            </a:r>
            <a:r>
              <a:rPr lang="en-US" sz="1500" dirty="0" smtClean="0">
                <a:solidFill>
                  <a:prstClr val="black"/>
                </a:solidFill>
                <a:latin typeface="Calibri" pitchFamily="34" charset="0"/>
              </a:rPr>
              <a:t>, Switzerland</a:t>
            </a:r>
            <a:endParaRPr lang="en-US" sz="1500" dirty="0">
              <a:solidFill>
                <a:prstClr val="black"/>
              </a:solidFill>
              <a:latin typeface="Calibri" pitchFamily="34" charset="0"/>
            </a:endParaRPr>
          </a:p>
          <a:p>
            <a:pPr algn="ctr" rtl="0" eaLnBrk="1" hangingPunct="1"/>
            <a:r>
              <a:rPr lang="en-US" sz="1500" dirty="0" err="1" smtClean="0">
                <a:solidFill>
                  <a:prstClr val="black"/>
                </a:solidFill>
                <a:latin typeface="Calibri" pitchFamily="34" charset="0"/>
              </a:rPr>
              <a:t>Matthias.herterich@unisg.ch</a:t>
            </a:r>
            <a:r>
              <a:rPr lang="en-US" sz="1400" dirty="0">
                <a:solidFill>
                  <a:prstClr val="black"/>
                </a:solidFill>
                <a:latin typeface="Calibri" pitchFamily="34" charset="0"/>
                <a:cs typeface="+mn-cs"/>
              </a:rPr>
              <a:t/>
            </a:r>
            <a:br>
              <a:rPr lang="en-US" sz="1400" dirty="0">
                <a:solidFill>
                  <a:prstClr val="black"/>
                </a:solidFill>
                <a:latin typeface="Calibri" pitchFamily="34" charset="0"/>
                <a:cs typeface="+mn-cs"/>
              </a:rPr>
            </a:br>
            <a:endParaRPr lang="en-US" sz="1400" dirty="0">
              <a:solidFill>
                <a:prstClr val="black"/>
              </a:solidFill>
              <a:latin typeface="Calibri" pitchFamily="34" charset="0"/>
              <a:cs typeface="+mn-cs"/>
            </a:endParaRPr>
          </a:p>
          <a:p>
            <a:pPr algn="ctr" rtl="0" eaLnBrk="1" hangingPunct="1"/>
            <a:endParaRPr lang="en-US" sz="1400" dirty="0">
              <a:solidFill>
                <a:prstClr val="black"/>
              </a:solidFill>
              <a:latin typeface="Calibri" pitchFamily="34" charset="0"/>
              <a:cs typeface="+mn-cs"/>
            </a:endParaRPr>
          </a:p>
          <a:p>
            <a:pPr algn="ctr" rtl="0" eaLnBrk="1" hangingPunct="1"/>
            <a:endParaRPr lang="en-US" dirty="0">
              <a:solidFill>
                <a:prstClr val="black"/>
              </a:solidFill>
              <a:latin typeface="Calibri" pitchFamily="34" charset="0"/>
              <a:cs typeface="+mn-cs"/>
            </a:endParaRPr>
          </a:p>
        </p:txBody>
      </p:sp>
      <p:sp>
        <p:nvSpPr>
          <p:cNvPr id="4" name="TextBox 3"/>
          <p:cNvSpPr txBox="1">
            <a:spLocks noChangeArrowheads="1"/>
          </p:cNvSpPr>
          <p:nvPr/>
        </p:nvSpPr>
        <p:spPr bwMode="auto">
          <a:xfrm>
            <a:off x="0" y="1905000"/>
            <a:ext cx="9144000" cy="1470025"/>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8E0000"/>
                </a:solidFill>
                <a:latin typeface="Calibri" pitchFamily="34" charset="0"/>
                <a:ea typeface="+mj-ea"/>
                <a:cs typeface="Arial" charset="0"/>
              </a:rPr>
              <a:t>The </a:t>
            </a:r>
            <a:r>
              <a:rPr lang="en-US" sz="3200" b="1" kern="0" dirty="0">
                <a:solidFill>
                  <a:srgbClr val="8E0000"/>
                </a:solidFill>
                <a:latin typeface="Calibri" pitchFamily="34" charset="0"/>
                <a:ea typeface="+mj-ea"/>
                <a:cs typeface="Arial" charset="0"/>
              </a:rPr>
              <a:t>Impact of Cyber-Physical Systems on </a:t>
            </a:r>
            <a:br>
              <a:rPr lang="en-US" sz="3200" b="1" kern="0" dirty="0">
                <a:solidFill>
                  <a:srgbClr val="8E0000"/>
                </a:solidFill>
                <a:latin typeface="Calibri" pitchFamily="34" charset="0"/>
                <a:ea typeface="+mj-ea"/>
                <a:cs typeface="Arial" charset="0"/>
              </a:rPr>
            </a:br>
            <a:r>
              <a:rPr lang="en-US" sz="3200" b="1" kern="0" dirty="0">
                <a:solidFill>
                  <a:srgbClr val="8E0000"/>
                </a:solidFill>
                <a:latin typeface="Calibri" pitchFamily="34" charset="0"/>
                <a:ea typeface="+mj-ea"/>
                <a:cs typeface="Arial" charset="0"/>
              </a:rPr>
              <a:t>Industrial Services in Manufacturing</a:t>
            </a:r>
          </a:p>
        </p:txBody>
      </p:sp>
      <p:pic>
        <p:nvPicPr>
          <p:cNvPr id="6" name="Picture 6" descr="IWIe2P1M_ori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20272" y="6165304"/>
            <a:ext cx="2047070" cy="576064"/>
          </a:xfrm>
          <a:prstGeom prst="rect">
            <a:avLst/>
          </a:prstGeom>
          <a:solidFill>
            <a:srgbClr val="F1F1F1"/>
          </a:solidFill>
          <a:ln>
            <a:noFill/>
          </a:ln>
          <a:effectLst/>
        </p:spPr>
      </p:pic>
    </p:spTree>
    <p:extLst>
      <p:ext uri="{BB962C8B-B14F-4D97-AF65-F5344CB8AC3E}">
        <p14:creationId xmlns:p14="http://schemas.microsoft.com/office/powerpoint/2010/main" val="3735315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Methodology</a:t>
            </a:r>
            <a:endParaRPr lang="en-US" dirty="0"/>
          </a:p>
        </p:txBody>
      </p:sp>
      <p:sp>
        <p:nvSpPr>
          <p:cNvPr id="5" name="Inhaltsplatzhalter 4"/>
          <p:cNvSpPr>
            <a:spLocks noGrp="1"/>
          </p:cNvSpPr>
          <p:nvPr>
            <p:ph idx="1"/>
          </p:nvPr>
        </p:nvSpPr>
        <p:spPr/>
        <p:txBody>
          <a:bodyPr/>
          <a:lstStyle/>
          <a:p>
            <a:endParaRPr lang="de-DE"/>
          </a:p>
        </p:txBody>
      </p:sp>
      <p:sp>
        <p:nvSpPr>
          <p:cNvPr id="7" name="Rechteck 2"/>
          <p:cNvSpPr/>
          <p:nvPr/>
        </p:nvSpPr>
        <p:spPr bwMode="auto">
          <a:xfrm>
            <a:off x="468313" y="1340386"/>
            <a:ext cx="8491404"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dirty="0" smtClean="0">
                <a:ln>
                  <a:noFill/>
                </a:ln>
                <a:solidFill>
                  <a:srgbClr val="FFFFFF"/>
                </a:solidFill>
                <a:effectLst/>
                <a:uLnTx/>
                <a:uFillTx/>
                <a:latin typeface="+mj-lt"/>
              </a:rPr>
              <a:t>Interpretative case study approach</a:t>
            </a:r>
          </a:p>
        </p:txBody>
      </p:sp>
      <p:sp>
        <p:nvSpPr>
          <p:cNvPr id="8" name="Rechteck 3"/>
          <p:cNvSpPr/>
          <p:nvPr/>
        </p:nvSpPr>
        <p:spPr bwMode="auto">
          <a:xfrm>
            <a:off x="468313" y="1637183"/>
            <a:ext cx="8496299" cy="2367881"/>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72000" bIns="45720" numCol="1" rtlCol="0" anchor="t" anchorCtr="0" compatLnSpc="1">
            <a:prstTxWarp prst="textNoShape">
              <a:avLst/>
            </a:prstTxWarp>
          </a:bodyPr>
          <a:lstStyle/>
          <a:p>
            <a:pPr marL="171450" lvl="0" indent="-171450">
              <a:spcBef>
                <a:spcPct val="20000"/>
              </a:spcBef>
              <a:buFont typeface="Arial" panose="020B0604020202020204" pitchFamily="34" charset="0"/>
              <a:buChar char="•"/>
              <a:defRPr/>
            </a:pPr>
            <a:r>
              <a:rPr lang="en-GB" sz="1400" b="1" dirty="0" smtClean="0"/>
              <a:t>Explorative </a:t>
            </a:r>
            <a:r>
              <a:rPr lang="en-GB" sz="1400" b="1" dirty="0"/>
              <a:t>qualitative research design </a:t>
            </a:r>
            <a:r>
              <a:rPr lang="en-GB" sz="1400" dirty="0"/>
              <a:t>following the multiple case study approach </a:t>
            </a:r>
            <a:r>
              <a:rPr lang="en-GB" sz="1100" dirty="0" smtClean="0"/>
              <a:t>(</a:t>
            </a:r>
            <a:r>
              <a:rPr lang="en-GB" sz="1100" dirty="0" err="1" smtClean="0"/>
              <a:t>Eisenhardt</a:t>
            </a:r>
            <a:r>
              <a:rPr lang="en-GB" sz="1100" dirty="0" smtClean="0"/>
              <a:t> 1989)</a:t>
            </a:r>
          </a:p>
          <a:p>
            <a:pPr marL="171450" indent="-171450">
              <a:spcBef>
                <a:spcPct val="20000"/>
              </a:spcBef>
              <a:buFont typeface="Arial" panose="020B0604020202020204" pitchFamily="34" charset="0"/>
              <a:buChar char="•"/>
              <a:defRPr/>
            </a:pPr>
            <a:r>
              <a:rPr lang="en-GB" sz="1400" b="1" dirty="0" smtClean="0"/>
              <a:t>‘Specified </a:t>
            </a:r>
            <a:r>
              <a:rPr lang="en-GB" sz="1400" b="1" dirty="0"/>
              <a:t>population’ </a:t>
            </a:r>
            <a:r>
              <a:rPr lang="en-GB" sz="1400" dirty="0" smtClean="0"/>
              <a:t>was applied to </a:t>
            </a:r>
            <a:r>
              <a:rPr lang="en-GB" sz="1400" dirty="0"/>
              <a:t>obtain an increased external validity and </a:t>
            </a:r>
            <a:r>
              <a:rPr lang="en-GB" sz="1400" dirty="0" smtClean="0"/>
              <a:t>comprehensive </a:t>
            </a:r>
            <a:r>
              <a:rPr lang="en-GB" sz="1400" dirty="0"/>
              <a:t>insights on </a:t>
            </a:r>
            <a:r>
              <a:rPr lang="en-GB" sz="1400" dirty="0" smtClean="0"/>
              <a:t>different perspectives in the industry</a:t>
            </a:r>
          </a:p>
          <a:p>
            <a:pPr marL="171450" indent="-171450">
              <a:spcBef>
                <a:spcPct val="20000"/>
              </a:spcBef>
              <a:buFont typeface="Arial" panose="020B0604020202020204" pitchFamily="34" charset="0"/>
              <a:buChar char="•"/>
              <a:defRPr/>
            </a:pPr>
            <a:r>
              <a:rPr lang="en-GB" sz="1400" dirty="0" smtClean="0"/>
              <a:t>Following </a:t>
            </a:r>
            <a:r>
              <a:rPr lang="en-GB" sz="1400" dirty="0"/>
              <a:t>a multiple case study approach results in an enhanced validity of results </a:t>
            </a:r>
          </a:p>
          <a:p>
            <a:pPr marL="628650" lvl="1" indent="-171450">
              <a:spcBef>
                <a:spcPct val="20000"/>
              </a:spcBef>
              <a:buFont typeface="Arial" panose="020B0604020202020204" pitchFamily="34" charset="0"/>
              <a:buChar char="•"/>
              <a:defRPr/>
            </a:pPr>
            <a:r>
              <a:rPr lang="en-GB" sz="1400" dirty="0" smtClean="0"/>
              <a:t>Semi-structured interviews as  primary method for data collection</a:t>
            </a:r>
          </a:p>
          <a:p>
            <a:pPr marL="628650" lvl="1" indent="-171450">
              <a:spcBef>
                <a:spcPct val="20000"/>
              </a:spcBef>
              <a:buFont typeface="Arial" panose="020B0604020202020204" pitchFamily="34" charset="0"/>
              <a:buChar char="•"/>
              <a:defRPr/>
            </a:pPr>
            <a:r>
              <a:rPr lang="en-GB" sz="1400" dirty="0" smtClean="0"/>
              <a:t>Additional </a:t>
            </a:r>
            <a:r>
              <a:rPr lang="en-GB" sz="1400" dirty="0"/>
              <a:t>material </a:t>
            </a:r>
            <a:r>
              <a:rPr lang="en-GB" sz="1400" dirty="0" smtClean="0"/>
              <a:t>such </a:t>
            </a:r>
            <a:r>
              <a:rPr lang="en-GB" sz="1400" dirty="0"/>
              <a:t>as presentations or process documentations </a:t>
            </a:r>
            <a:r>
              <a:rPr lang="en-GB" sz="1400" dirty="0" smtClean="0"/>
              <a:t>were analysed </a:t>
            </a:r>
            <a:r>
              <a:rPr lang="en-GB" sz="1400" dirty="0"/>
              <a:t>for triangulation purposes </a:t>
            </a:r>
            <a:r>
              <a:rPr lang="en-GB" sz="1400" dirty="0" smtClean="0"/>
              <a:t>and increased reliability</a:t>
            </a:r>
          </a:p>
          <a:p>
            <a:pPr marL="171450" indent="-171450">
              <a:spcBef>
                <a:spcPct val="20000"/>
              </a:spcBef>
              <a:buFont typeface="Arial" panose="020B0604020202020204" pitchFamily="34" charset="0"/>
              <a:buChar char="•"/>
              <a:defRPr/>
            </a:pPr>
            <a:r>
              <a:rPr lang="en-GB" sz="1400" dirty="0" smtClean="0"/>
              <a:t>All </a:t>
            </a:r>
            <a:r>
              <a:rPr lang="en-GB" sz="1400" dirty="0"/>
              <a:t>interviews followed a structured </a:t>
            </a:r>
            <a:r>
              <a:rPr lang="en-GB" sz="1400" b="1" dirty="0"/>
              <a:t>interview </a:t>
            </a:r>
            <a:r>
              <a:rPr lang="en-GB" sz="1400" b="1" dirty="0" smtClean="0"/>
              <a:t>protocol</a:t>
            </a:r>
            <a:endParaRPr lang="en-US" sz="1400" b="1" kern="0" dirty="0">
              <a:latin typeface="+mj-lt"/>
            </a:endParaRPr>
          </a:p>
        </p:txBody>
      </p:sp>
      <p:graphicFrame>
        <p:nvGraphicFramePr>
          <p:cNvPr id="4" name="Tabelle 3"/>
          <p:cNvGraphicFramePr>
            <a:graphicFrameLocks noGrp="1"/>
          </p:cNvGraphicFramePr>
          <p:nvPr>
            <p:extLst>
              <p:ext uri="{D42A27DB-BD31-4B8C-83A1-F6EECF244321}">
                <p14:modId xmlns:p14="http://schemas.microsoft.com/office/powerpoint/2010/main" val="1463799515"/>
              </p:ext>
            </p:extLst>
          </p:nvPr>
        </p:nvGraphicFramePr>
        <p:xfrm>
          <a:off x="460375" y="4380721"/>
          <a:ext cx="8499342" cy="1372096"/>
        </p:xfrm>
        <a:graphic>
          <a:graphicData uri="http://schemas.openxmlformats.org/drawingml/2006/table">
            <a:tbl>
              <a:tblPr firstRow="1" bandRow="1" bandCol="1">
                <a:tableStyleId>{5C22544A-7EE6-4342-B048-85BDC9FD1C3A}</a:tableStyleId>
              </a:tblPr>
              <a:tblGrid>
                <a:gridCol w="2394321"/>
                <a:gridCol w="3604094"/>
                <a:gridCol w="2500927"/>
              </a:tblGrid>
              <a:tr h="344361">
                <a:tc>
                  <a:txBody>
                    <a:bodyPr/>
                    <a:lstStyle/>
                    <a:p>
                      <a:pPr>
                        <a:lnSpc>
                          <a:spcPct val="100000"/>
                        </a:lnSpc>
                        <a:spcAft>
                          <a:spcPts val="400"/>
                        </a:spcAft>
                      </a:pPr>
                      <a:r>
                        <a:rPr lang="en-US" sz="1400" dirty="0">
                          <a:effectLst/>
                        </a:rPr>
                        <a:t>Class of organization</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Industries addressed in case studies</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Number of case organizations</a:t>
                      </a:r>
                      <a:endParaRPr lang="en-US" sz="1400" dirty="0">
                        <a:effectLst/>
                        <a:latin typeface="Times New Roman"/>
                        <a:ea typeface="SimSun"/>
                      </a:endParaRPr>
                    </a:p>
                  </a:txBody>
                  <a:tcPr marL="68580" marR="68580" marT="0" marB="0" anchor="ctr"/>
                </a:tc>
              </a:tr>
              <a:tr h="341687">
                <a:tc>
                  <a:txBody>
                    <a:bodyPr/>
                    <a:lstStyle/>
                    <a:p>
                      <a:pPr>
                        <a:lnSpc>
                          <a:spcPct val="100000"/>
                        </a:lnSpc>
                        <a:spcAft>
                          <a:spcPts val="400"/>
                        </a:spcAft>
                      </a:pPr>
                      <a:r>
                        <a:rPr lang="en-US" sz="1400" dirty="0">
                          <a:effectLst/>
                        </a:rPr>
                        <a:t>Equipment Manufacturers</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Elevators, Industrial Materials Handling</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3</a:t>
                      </a:r>
                      <a:endParaRPr lang="en-US" sz="1400" dirty="0">
                        <a:effectLst/>
                        <a:latin typeface="Times New Roman"/>
                        <a:ea typeface="SimSun"/>
                      </a:endParaRPr>
                    </a:p>
                  </a:txBody>
                  <a:tcPr marL="68580" marR="68580" marT="0" marB="0" anchor="ctr"/>
                </a:tc>
              </a:tr>
              <a:tr h="341687">
                <a:tc>
                  <a:txBody>
                    <a:bodyPr/>
                    <a:lstStyle/>
                    <a:p>
                      <a:pPr>
                        <a:lnSpc>
                          <a:spcPct val="100000"/>
                        </a:lnSpc>
                        <a:spcAft>
                          <a:spcPts val="400"/>
                        </a:spcAft>
                      </a:pPr>
                      <a:r>
                        <a:rPr lang="en-US" sz="1400" kern="1200" dirty="0">
                          <a:solidFill>
                            <a:schemeClr val="dk1"/>
                          </a:solidFill>
                          <a:effectLst/>
                          <a:latin typeface="+mn-lt"/>
                          <a:ea typeface="+mn-ea"/>
                          <a:cs typeface="+mn-cs"/>
                        </a:rPr>
                        <a:t>Equipment Operator</a:t>
                      </a:r>
                    </a:p>
                  </a:txBody>
                  <a:tcPr marL="68580" marR="68580" marT="0" marB="0" anchor="ctr">
                    <a:solidFill>
                      <a:srgbClr val="E8EFEA"/>
                    </a:solidFill>
                  </a:tcPr>
                </a:tc>
                <a:tc>
                  <a:txBody>
                    <a:bodyPr/>
                    <a:lstStyle/>
                    <a:p>
                      <a:pPr>
                        <a:lnSpc>
                          <a:spcPct val="100000"/>
                        </a:lnSpc>
                        <a:spcAft>
                          <a:spcPts val="400"/>
                        </a:spcAft>
                      </a:pPr>
                      <a:r>
                        <a:rPr lang="en-US" sz="1400" kern="1200" dirty="0">
                          <a:solidFill>
                            <a:schemeClr val="dk1"/>
                          </a:solidFill>
                          <a:effectLst/>
                          <a:latin typeface="+mn-lt"/>
                          <a:ea typeface="+mn-ea"/>
                          <a:cs typeface="+mn-cs"/>
                        </a:rPr>
                        <a:t>Services, Transportation</a:t>
                      </a:r>
                    </a:p>
                  </a:txBody>
                  <a:tcPr marL="68580" marR="68580" marT="0" marB="0" anchor="ctr">
                    <a:solidFill>
                      <a:srgbClr val="E8EFEA"/>
                    </a:solidFill>
                  </a:tcPr>
                </a:tc>
                <a:tc>
                  <a:txBody>
                    <a:bodyPr/>
                    <a:lstStyle/>
                    <a:p>
                      <a:pPr>
                        <a:lnSpc>
                          <a:spcPct val="100000"/>
                        </a:lnSpc>
                        <a:spcAft>
                          <a:spcPts val="400"/>
                        </a:spcAft>
                      </a:pPr>
                      <a:r>
                        <a:rPr lang="en-US" sz="1400" kern="1200" dirty="0">
                          <a:solidFill>
                            <a:schemeClr val="dk1"/>
                          </a:solidFill>
                          <a:effectLst/>
                          <a:latin typeface="+mn-lt"/>
                          <a:ea typeface="+mn-ea"/>
                          <a:cs typeface="+mn-cs"/>
                        </a:rPr>
                        <a:t>5</a:t>
                      </a:r>
                    </a:p>
                  </a:txBody>
                  <a:tcPr marL="68580" marR="68580" marT="0" marB="0" anchor="ctr">
                    <a:solidFill>
                      <a:srgbClr val="E8EFEA"/>
                    </a:solidFill>
                  </a:tcPr>
                </a:tc>
              </a:tr>
              <a:tr h="344361">
                <a:tc>
                  <a:txBody>
                    <a:bodyPr/>
                    <a:lstStyle/>
                    <a:p>
                      <a:pPr>
                        <a:lnSpc>
                          <a:spcPct val="100000"/>
                        </a:lnSpc>
                        <a:spcAft>
                          <a:spcPts val="400"/>
                        </a:spcAft>
                      </a:pPr>
                      <a:r>
                        <a:rPr lang="en-US" sz="1400" dirty="0">
                          <a:effectLst/>
                        </a:rPr>
                        <a:t>Service Organization</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Facility Services, Airport Facility Management</a:t>
                      </a:r>
                      <a:endParaRPr lang="en-US" sz="1400" dirty="0">
                        <a:effectLst/>
                        <a:latin typeface="Times New Roman"/>
                        <a:ea typeface="SimSun"/>
                      </a:endParaRPr>
                    </a:p>
                  </a:txBody>
                  <a:tcPr marL="68580" marR="68580" marT="0" marB="0" anchor="ctr"/>
                </a:tc>
                <a:tc>
                  <a:txBody>
                    <a:bodyPr/>
                    <a:lstStyle/>
                    <a:p>
                      <a:pPr>
                        <a:lnSpc>
                          <a:spcPct val="100000"/>
                        </a:lnSpc>
                        <a:spcAft>
                          <a:spcPts val="400"/>
                        </a:spcAft>
                      </a:pPr>
                      <a:r>
                        <a:rPr lang="en-US" sz="1400" dirty="0">
                          <a:effectLst/>
                        </a:rPr>
                        <a:t>3</a:t>
                      </a:r>
                      <a:endParaRPr lang="en-US" sz="1400" dirty="0">
                        <a:effectLst/>
                        <a:latin typeface="Times New Roman"/>
                        <a:ea typeface="SimSun"/>
                      </a:endParaRPr>
                    </a:p>
                  </a:txBody>
                  <a:tcPr marL="68580" marR="68580" marT="0" marB="0" anchor="ctr"/>
                </a:tc>
              </a:tr>
            </a:tbl>
          </a:graphicData>
        </a:graphic>
      </p:graphicFrame>
      <p:sp>
        <p:nvSpPr>
          <p:cNvPr id="9"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10</a:t>
            </a:fld>
            <a:endParaRPr lang="en-US" dirty="0"/>
          </a:p>
        </p:txBody>
      </p:sp>
    </p:spTree>
    <p:extLst>
      <p:ext uri="{BB962C8B-B14F-4D97-AF65-F5344CB8AC3E}">
        <p14:creationId xmlns:p14="http://schemas.microsoft.com/office/powerpoint/2010/main" val="270835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de-DE"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Rectangle 8"/>
          <p:cNvSpPr>
            <a:spLocks noChangeArrowheads="1"/>
          </p:cNvSpPr>
          <p:nvPr/>
        </p:nvSpPr>
        <p:spPr bwMode="gray">
          <a:xfrm>
            <a:off x="1046163" y="2874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Methodology</a:t>
            </a:r>
          </a:p>
        </p:txBody>
      </p:sp>
      <p:sp>
        <p:nvSpPr>
          <p:cNvPr id="6" name="Rectangle 9"/>
          <p:cNvSpPr>
            <a:spLocks noChangeArrowheads="1"/>
          </p:cNvSpPr>
          <p:nvPr/>
        </p:nvSpPr>
        <p:spPr bwMode="gray">
          <a:xfrm>
            <a:off x="458788" y="2874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3</a:t>
            </a:r>
          </a:p>
        </p:txBody>
      </p:sp>
      <p:sp>
        <p:nvSpPr>
          <p:cNvPr id="7" name="Rectangle 10"/>
          <p:cNvSpPr>
            <a:spLocks noChangeArrowheads="1"/>
          </p:cNvSpPr>
          <p:nvPr/>
        </p:nvSpPr>
        <p:spPr bwMode="gray">
          <a:xfrm>
            <a:off x="458788" y="2874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8" name="Rectangle 13"/>
          <p:cNvSpPr>
            <a:spLocks noChangeArrowheads="1"/>
          </p:cNvSpPr>
          <p:nvPr/>
        </p:nvSpPr>
        <p:spPr bwMode="gray">
          <a:xfrm>
            <a:off x="1046163" y="2176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Research Question and Related Work</a:t>
            </a:r>
          </a:p>
        </p:txBody>
      </p:sp>
      <p:sp>
        <p:nvSpPr>
          <p:cNvPr id="9" name="Rectangle 14"/>
          <p:cNvSpPr>
            <a:spLocks noChangeArrowheads="1"/>
          </p:cNvSpPr>
          <p:nvPr/>
        </p:nvSpPr>
        <p:spPr bwMode="gray">
          <a:xfrm>
            <a:off x="458788" y="2176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smtClean="0">
                <a:solidFill>
                  <a:srgbClr val="FFFFFF"/>
                </a:solidFill>
                <a:ea typeface="MS PGothic" pitchFamily="34" charset="-128"/>
              </a:rPr>
              <a:t>2</a:t>
            </a:r>
            <a:endParaRPr lang="en-US" sz="2800" dirty="0">
              <a:solidFill>
                <a:srgbClr val="FFFFFF"/>
              </a:solidFill>
              <a:ea typeface="MS PGothic" pitchFamily="34" charset="-128"/>
            </a:endParaRPr>
          </a:p>
        </p:txBody>
      </p:sp>
      <p:sp>
        <p:nvSpPr>
          <p:cNvPr id="10" name="Rectangle 15"/>
          <p:cNvSpPr>
            <a:spLocks noChangeArrowheads="1"/>
          </p:cNvSpPr>
          <p:nvPr/>
        </p:nvSpPr>
        <p:spPr bwMode="gray">
          <a:xfrm>
            <a:off x="458788" y="2176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1" name="Rectangle 4"/>
          <p:cNvSpPr>
            <a:spLocks noChangeArrowheads="1"/>
          </p:cNvSpPr>
          <p:nvPr/>
        </p:nvSpPr>
        <p:spPr bwMode="gray">
          <a:xfrm>
            <a:off x="1046742" y="1477963"/>
            <a:ext cx="7628946"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Motivation and Introduction</a:t>
            </a:r>
          </a:p>
        </p:txBody>
      </p:sp>
      <p:sp>
        <p:nvSpPr>
          <p:cNvPr id="12" name="Rectangle 5"/>
          <p:cNvSpPr>
            <a:spLocks noChangeArrowheads="1"/>
          </p:cNvSpPr>
          <p:nvPr/>
        </p:nvSpPr>
        <p:spPr bwMode="gray">
          <a:xfrm>
            <a:off x="458789" y="1477963"/>
            <a:ext cx="587906"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1</a:t>
            </a:r>
          </a:p>
        </p:txBody>
      </p:sp>
      <p:sp>
        <p:nvSpPr>
          <p:cNvPr id="13" name="Rectangle 6"/>
          <p:cNvSpPr>
            <a:spLocks noChangeArrowheads="1"/>
          </p:cNvSpPr>
          <p:nvPr/>
        </p:nvSpPr>
        <p:spPr bwMode="gray">
          <a:xfrm>
            <a:off x="458788" y="1477963"/>
            <a:ext cx="8209935"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4" name="Rectangle 8"/>
          <p:cNvSpPr>
            <a:spLocks noChangeArrowheads="1"/>
          </p:cNvSpPr>
          <p:nvPr/>
        </p:nvSpPr>
        <p:spPr bwMode="gray">
          <a:xfrm>
            <a:off x="1046163" y="3573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Results and Implications</a:t>
            </a:r>
          </a:p>
        </p:txBody>
      </p:sp>
      <p:sp>
        <p:nvSpPr>
          <p:cNvPr id="15" name="Rectangle 9"/>
          <p:cNvSpPr>
            <a:spLocks noChangeArrowheads="1"/>
          </p:cNvSpPr>
          <p:nvPr/>
        </p:nvSpPr>
        <p:spPr bwMode="gray">
          <a:xfrm>
            <a:off x="458788" y="3573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4</a:t>
            </a:r>
          </a:p>
        </p:txBody>
      </p:sp>
      <p:sp>
        <p:nvSpPr>
          <p:cNvPr id="16" name="Rectangle 10"/>
          <p:cNvSpPr>
            <a:spLocks noChangeArrowheads="1"/>
          </p:cNvSpPr>
          <p:nvPr/>
        </p:nvSpPr>
        <p:spPr bwMode="gray">
          <a:xfrm>
            <a:off x="458788" y="3573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7" name="Rectangle 8"/>
          <p:cNvSpPr>
            <a:spLocks noChangeArrowheads="1"/>
          </p:cNvSpPr>
          <p:nvPr/>
        </p:nvSpPr>
        <p:spPr bwMode="gray">
          <a:xfrm>
            <a:off x="1046163" y="4271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Practical and Theoretical Contribution, Limitations and Conclusion</a:t>
            </a:r>
          </a:p>
        </p:txBody>
      </p:sp>
      <p:sp>
        <p:nvSpPr>
          <p:cNvPr id="18" name="Rectangle 9"/>
          <p:cNvSpPr>
            <a:spLocks noChangeArrowheads="1"/>
          </p:cNvSpPr>
          <p:nvPr/>
        </p:nvSpPr>
        <p:spPr bwMode="gray">
          <a:xfrm>
            <a:off x="458788" y="4271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5</a:t>
            </a:r>
          </a:p>
        </p:txBody>
      </p:sp>
      <p:sp>
        <p:nvSpPr>
          <p:cNvPr id="19" name="Rectangle 10"/>
          <p:cNvSpPr>
            <a:spLocks noChangeArrowheads="1"/>
          </p:cNvSpPr>
          <p:nvPr/>
        </p:nvSpPr>
        <p:spPr bwMode="gray">
          <a:xfrm>
            <a:off x="458788" y="4271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Tree>
    <p:extLst>
      <p:ext uri="{BB962C8B-B14F-4D97-AF65-F5344CB8AC3E}">
        <p14:creationId xmlns:p14="http://schemas.microsoft.com/office/powerpoint/2010/main" val="385554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smtClean="0"/>
              <a:t>   4. </a:t>
            </a:r>
            <a:r>
              <a:rPr lang="de-DE" sz="2800" dirty="0" err="1" smtClean="0"/>
              <a:t>Overview</a:t>
            </a:r>
            <a:r>
              <a:rPr lang="de-DE" sz="2800" dirty="0" smtClean="0"/>
              <a:t> </a:t>
            </a:r>
            <a:r>
              <a:rPr lang="de-DE" sz="2800" dirty="0" err="1" smtClean="0"/>
              <a:t>of</a:t>
            </a:r>
            <a:r>
              <a:rPr lang="de-DE" sz="2800" dirty="0" smtClean="0"/>
              <a:t> </a:t>
            </a:r>
            <a:r>
              <a:rPr lang="de-DE" sz="2800" dirty="0" err="1" smtClean="0"/>
              <a:t>findings</a:t>
            </a:r>
            <a:r>
              <a:rPr lang="de-DE" sz="2800" dirty="0" smtClean="0"/>
              <a:t> - </a:t>
            </a:r>
            <a:r>
              <a:rPr lang="en-GB" sz="2800" dirty="0"/>
              <a:t>CPSs affordances for the industrial service business </a:t>
            </a:r>
            <a:endParaRPr lang="en-US" sz="2800" dirty="0"/>
          </a:p>
        </p:txBody>
      </p:sp>
      <p:sp>
        <p:nvSpPr>
          <p:cNvPr id="4" name="Inhaltsplatzhalter 3"/>
          <p:cNvSpPr>
            <a:spLocks noGrp="1"/>
          </p:cNvSpPr>
          <p:nvPr>
            <p:ph idx="1"/>
          </p:nvPr>
        </p:nvSpPr>
        <p:spPr/>
        <p:txBody>
          <a:bodyPr/>
          <a:lstStyle/>
          <a:p>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1519243404"/>
              </p:ext>
            </p:extLst>
          </p:nvPr>
        </p:nvGraphicFramePr>
        <p:xfrm>
          <a:off x="491297" y="1759236"/>
          <a:ext cx="8473316" cy="3247078"/>
        </p:xfrm>
        <a:graphic>
          <a:graphicData uri="http://schemas.openxmlformats.org/drawingml/2006/table">
            <a:tbl>
              <a:tblPr firstRow="1" bandRow="1">
                <a:tableStyleId>{5C22544A-7EE6-4342-B048-85BDC9FD1C3A}</a:tableStyleId>
              </a:tblPr>
              <a:tblGrid>
                <a:gridCol w="2709103"/>
                <a:gridCol w="3962400"/>
                <a:gridCol w="1801813"/>
              </a:tblGrid>
              <a:tr h="152128">
                <a:tc>
                  <a:txBody>
                    <a:bodyPr/>
                    <a:lstStyle/>
                    <a:p>
                      <a:r>
                        <a:rPr lang="en-GB" sz="1200" b="1" kern="1200" dirty="0" smtClean="0">
                          <a:solidFill>
                            <a:schemeClr val="lt1"/>
                          </a:solidFill>
                          <a:effectLst/>
                          <a:latin typeface="+mn-lt"/>
                          <a:ea typeface="+mn-ea"/>
                          <a:cs typeface="+mn-cs"/>
                        </a:rPr>
                        <a:t>Service Affordance</a:t>
                      </a:r>
                      <a:endParaRPr lang="en-US" sz="1200" dirty="0"/>
                    </a:p>
                  </a:txBody>
                  <a:tcPr/>
                </a:tc>
                <a:tc>
                  <a:txBody>
                    <a:bodyPr/>
                    <a:lstStyle/>
                    <a:p>
                      <a:r>
                        <a:rPr lang="en-GB" sz="1200" b="1" kern="1200" dirty="0" smtClean="0">
                          <a:solidFill>
                            <a:schemeClr val="lt1"/>
                          </a:solidFill>
                          <a:effectLst/>
                          <a:latin typeface="+mn-lt"/>
                          <a:ea typeface="+mn-ea"/>
                          <a:cs typeface="+mn-cs"/>
                        </a:rPr>
                        <a:t>Description</a:t>
                      </a:r>
                      <a:endParaRPr lang="en-US" sz="1200" dirty="0"/>
                    </a:p>
                  </a:txBody>
                  <a:tcPr/>
                </a:tc>
                <a:tc>
                  <a:txBody>
                    <a:bodyPr/>
                    <a:lstStyle/>
                    <a:p>
                      <a:r>
                        <a:rPr lang="de-DE" sz="1200" dirty="0" err="1" smtClean="0"/>
                        <a:t>Benefiting</a:t>
                      </a:r>
                      <a:r>
                        <a:rPr lang="de-DE" sz="1200" baseline="0" dirty="0" smtClean="0"/>
                        <a:t> </a:t>
                      </a:r>
                      <a:r>
                        <a:rPr lang="de-DE" sz="1200" baseline="0" dirty="0" err="1" smtClean="0"/>
                        <a:t>stakeholder</a:t>
                      </a:r>
                      <a:endParaRPr lang="en-US" sz="1200" dirty="0"/>
                    </a:p>
                  </a:txBody>
                  <a:tcPr/>
                </a:tc>
              </a:tr>
              <a:tr h="686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Engineer better equipment by leveraging operational performance data</a:t>
                      </a:r>
                      <a:endParaRPr lang="en-US" sz="1100" b="1" dirty="0" smtClean="0">
                        <a:effectLst/>
                        <a:latin typeface="Times New Roman"/>
                        <a:ea typeface="MS Minch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mn-lt"/>
                          <a:ea typeface="+mn-ea"/>
                          <a:cs typeface="+mn-cs"/>
                        </a:rPr>
                        <a:t>Data from the industrial equipment of the current installed base can be used for engineering future version of the equipment.</a:t>
                      </a:r>
                      <a:endParaRPr lang="en-US" sz="1100" dirty="0" smtClean="0">
                        <a:effectLst/>
                        <a:latin typeface="Times New Roman"/>
                        <a:ea typeface="MS Minch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Equipment </a:t>
                      </a:r>
                      <a:r>
                        <a:rPr lang="de-DE" sz="1100" kern="1200" dirty="0" err="1" smtClean="0">
                          <a:solidFill>
                            <a:schemeClr val="dk1"/>
                          </a:solidFill>
                          <a:effectLst/>
                          <a:latin typeface="+mn-lt"/>
                          <a:ea typeface="+mn-ea"/>
                          <a:cs typeface="+mn-cs"/>
                        </a:rPr>
                        <a:t>manufacturer</a:t>
                      </a:r>
                      <a:endParaRPr lang="en-US" sz="1100" kern="1200" dirty="0" smtClean="0">
                        <a:solidFill>
                          <a:schemeClr val="dk1"/>
                        </a:solidFill>
                        <a:effectLst/>
                        <a:latin typeface="+mn-lt"/>
                        <a:ea typeface="+mn-ea"/>
                        <a:cs typeface="+mn-cs"/>
                      </a:endParaRPr>
                    </a:p>
                  </a:txBody>
                  <a:tcPr/>
                </a:tc>
              </a:tr>
              <a:tr h="397883">
                <a:tc>
                  <a:txBody>
                    <a:bodyPr/>
                    <a:lstStyle/>
                    <a:p>
                      <a:r>
                        <a:rPr lang="en-GB" sz="1100" b="1" kern="1200" dirty="0" smtClean="0">
                          <a:solidFill>
                            <a:schemeClr val="dk1"/>
                          </a:solidFill>
                          <a:effectLst/>
                          <a:latin typeface="+mn-lt"/>
                          <a:ea typeface="+mn-ea"/>
                          <a:cs typeface="+mn-cs"/>
                        </a:rPr>
                        <a:t>Optimization of equipment operations</a:t>
                      </a:r>
                      <a:endParaRPr lang="en-US" sz="1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mn-lt"/>
                          <a:ea typeface="+mn-ea"/>
                          <a:cs typeface="+mn-cs"/>
                        </a:rPr>
                        <a:t>Operation of the equipment can be optimized based on historic operational data. Breakdowns can be prevented. Based on historic usage patterns, operations can be optimized.</a:t>
                      </a:r>
                      <a:endParaRPr lang="en-US" sz="1100" dirty="0" smtClean="0">
                        <a:effectLst/>
                        <a:latin typeface="Times New Roman"/>
                        <a:ea typeface="MS Minch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Equipment </a:t>
                      </a:r>
                      <a:r>
                        <a:rPr lang="de-DE" sz="1100" kern="1200" dirty="0" err="1" smtClean="0">
                          <a:solidFill>
                            <a:schemeClr val="dk1"/>
                          </a:solidFill>
                          <a:effectLst/>
                          <a:latin typeface="+mn-lt"/>
                          <a:ea typeface="+mn-ea"/>
                          <a:cs typeface="+mn-cs"/>
                        </a:rPr>
                        <a:t>operator</a:t>
                      </a:r>
                      <a:endParaRPr lang="en-US" sz="1100" kern="1200" dirty="0" smtClean="0">
                        <a:solidFill>
                          <a:schemeClr val="dk1"/>
                        </a:solidFill>
                        <a:effectLst/>
                        <a:latin typeface="+mn-lt"/>
                        <a:ea typeface="+mn-ea"/>
                        <a:cs typeface="+mn-cs"/>
                      </a:endParaRPr>
                    </a:p>
                  </a:txBody>
                  <a:tcPr/>
                </a:tc>
              </a:tr>
              <a:tr h="39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Control and manage equipment remotely</a:t>
                      </a:r>
                      <a:endParaRPr lang="en-US" sz="1100" b="1" dirty="0" smtClean="0">
                        <a:effectLst/>
                        <a:latin typeface="Times New Roman"/>
                        <a:ea typeface="MS Minch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mn-lt"/>
                          <a:ea typeface="+mn-ea"/>
                          <a:cs typeface="+mn-cs"/>
                        </a:rPr>
                        <a:t>Having the ability that CPS can receive control information, dedicated functionality of the equipment can be controlled manually via remote service </a:t>
                      </a:r>
                      <a:r>
                        <a:rPr lang="en-GB" sz="1100" kern="1200" dirty="0" err="1" smtClean="0">
                          <a:solidFill>
                            <a:schemeClr val="dk1"/>
                          </a:solidFill>
                          <a:effectLst/>
                          <a:latin typeface="+mn-lt"/>
                          <a:ea typeface="+mn-ea"/>
                          <a:cs typeface="+mn-cs"/>
                        </a:rPr>
                        <a:t>centers</a:t>
                      </a:r>
                      <a:r>
                        <a:rPr lang="en-GB" sz="1100" kern="1200" dirty="0" smtClean="0">
                          <a:solidFill>
                            <a:schemeClr val="dk1"/>
                          </a:solidFill>
                          <a:effectLst/>
                          <a:latin typeface="+mn-lt"/>
                          <a:ea typeface="+mn-ea"/>
                          <a:cs typeface="+mn-cs"/>
                        </a:rPr>
                        <a:t>. A reset of CPSs can be conducted to eliminate faults remotely.</a:t>
                      </a:r>
                      <a:endParaRPr lang="en-US" sz="1100" dirty="0" smtClean="0">
                        <a:effectLst/>
                        <a:latin typeface="Times New Roman"/>
                        <a:ea typeface="MS Minch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Equipment </a:t>
                      </a:r>
                      <a:r>
                        <a:rPr lang="de-DE" sz="1100" kern="1200" dirty="0" err="1" smtClean="0">
                          <a:solidFill>
                            <a:schemeClr val="dk1"/>
                          </a:solidFill>
                          <a:effectLst/>
                          <a:latin typeface="+mn-lt"/>
                          <a:ea typeface="+mn-ea"/>
                          <a:cs typeface="+mn-cs"/>
                        </a:rPr>
                        <a:t>operator</a:t>
                      </a:r>
                      <a:r>
                        <a:rPr lang="de-DE" sz="11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Service </a:t>
                      </a:r>
                      <a:r>
                        <a:rPr lang="de-DE" sz="1100" kern="1200" dirty="0" err="1" smtClean="0">
                          <a:solidFill>
                            <a:schemeClr val="dk1"/>
                          </a:solidFill>
                          <a:effectLst/>
                          <a:latin typeface="+mn-lt"/>
                          <a:ea typeface="+mn-ea"/>
                          <a:cs typeface="+mn-cs"/>
                        </a:rPr>
                        <a:t>organization</a:t>
                      </a:r>
                      <a:endParaRPr lang="en-US" sz="1100" kern="1200" dirty="0" smtClean="0">
                        <a:solidFill>
                          <a:schemeClr val="dk1"/>
                        </a:solidFill>
                        <a:effectLst/>
                        <a:latin typeface="+mn-lt"/>
                        <a:ea typeface="+mn-ea"/>
                        <a:cs typeface="+mn-cs"/>
                      </a:endParaRPr>
                    </a:p>
                  </a:txBody>
                  <a:tcPr/>
                </a:tc>
              </a:tr>
              <a:tr h="398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Predict and trigger service activities</a:t>
                      </a:r>
                      <a:endParaRPr lang="en-US" sz="1100" b="1" dirty="0" smtClean="0">
                        <a:effectLst/>
                        <a:latin typeface="Times New Roman"/>
                        <a:ea typeface="MS Mincho"/>
                      </a:endParaRPr>
                    </a:p>
                  </a:txBody>
                  <a:tcPr/>
                </a:tc>
                <a:tc>
                  <a:txBody>
                    <a:bodyPr/>
                    <a:lstStyle/>
                    <a:p>
                      <a:r>
                        <a:rPr lang="en-GB" sz="1100" kern="1200" dirty="0" smtClean="0">
                          <a:solidFill>
                            <a:schemeClr val="dk1"/>
                          </a:solidFill>
                          <a:effectLst/>
                          <a:latin typeface="+mn-lt"/>
                          <a:ea typeface="+mn-ea"/>
                          <a:cs typeface="+mn-cs"/>
                        </a:rPr>
                        <a:t>Continuous data collection based on </a:t>
                      </a:r>
                      <a:r>
                        <a:rPr lang="en-GB" sz="1100" kern="1200" dirty="0" err="1" smtClean="0">
                          <a:solidFill>
                            <a:schemeClr val="dk1"/>
                          </a:solidFill>
                          <a:effectLst/>
                          <a:latin typeface="+mn-lt"/>
                          <a:ea typeface="+mn-ea"/>
                          <a:cs typeface="+mn-cs"/>
                        </a:rPr>
                        <a:t>CPSsmight</a:t>
                      </a:r>
                      <a:r>
                        <a:rPr lang="en-GB" sz="1100" kern="1200" dirty="0" smtClean="0">
                          <a:solidFill>
                            <a:schemeClr val="dk1"/>
                          </a:solidFill>
                          <a:effectLst/>
                          <a:latin typeface="+mn-lt"/>
                          <a:ea typeface="+mn-ea"/>
                          <a:cs typeface="+mn-cs"/>
                        </a:rPr>
                        <a:t> be used to trigger and predict service activities. For example, routine maintenance activities can take place based on usage or wear and tear of the equipment. Efficiency increases can</a:t>
                      </a:r>
                      <a:r>
                        <a:rPr lang="en-GB" sz="1100" kern="1200" baseline="0" dirty="0" smtClean="0">
                          <a:solidFill>
                            <a:schemeClr val="dk1"/>
                          </a:solidFill>
                          <a:effectLst/>
                          <a:latin typeface="+mn-lt"/>
                          <a:ea typeface="+mn-ea"/>
                          <a:cs typeface="+mn-cs"/>
                        </a:rPr>
                        <a:t> be realized </a:t>
                      </a:r>
                      <a:r>
                        <a:rPr lang="en-GB" sz="1100" kern="1200" dirty="0" smtClean="0">
                          <a:solidFill>
                            <a:schemeClr val="dk1"/>
                          </a:solidFill>
                          <a:effectLst/>
                          <a:latin typeface="+mn-lt"/>
                          <a:ea typeface="+mn-ea"/>
                          <a:cs typeface="+mn-cs"/>
                        </a:rPr>
                        <a:t>by scheduling service</a:t>
                      </a:r>
                      <a:r>
                        <a:rPr lang="en-GB" sz="1100" kern="1200" baseline="0" dirty="0" smtClean="0">
                          <a:solidFill>
                            <a:schemeClr val="dk1"/>
                          </a:solidFill>
                          <a:effectLst/>
                          <a:latin typeface="+mn-lt"/>
                          <a:ea typeface="+mn-ea"/>
                          <a:cs typeface="+mn-cs"/>
                        </a:rPr>
                        <a:t> incidents </a:t>
                      </a:r>
                      <a:r>
                        <a:rPr lang="en-GB" sz="1100" kern="1200" dirty="0" smtClean="0">
                          <a:solidFill>
                            <a:schemeClr val="dk1"/>
                          </a:solidFill>
                          <a:effectLst/>
                          <a:latin typeface="+mn-lt"/>
                          <a:ea typeface="+mn-ea"/>
                          <a:cs typeface="+mn-cs"/>
                        </a:rPr>
                        <a:t>in an efficient yet effective way.</a:t>
                      </a:r>
                      <a:endParaRPr lang="en-US" sz="1100" dirty="0"/>
                    </a:p>
                  </a:txBody>
                  <a:tcPr/>
                </a:tc>
                <a:tc>
                  <a:txBody>
                    <a:bodyPr/>
                    <a:lstStyle/>
                    <a:p>
                      <a:r>
                        <a:rPr lang="de-DE" sz="1100" kern="1200" dirty="0" smtClean="0">
                          <a:solidFill>
                            <a:schemeClr val="dk1"/>
                          </a:solidFill>
                          <a:effectLst/>
                          <a:latin typeface="+mn-lt"/>
                          <a:ea typeface="+mn-ea"/>
                          <a:cs typeface="+mn-cs"/>
                        </a:rPr>
                        <a:t>Service </a:t>
                      </a:r>
                      <a:r>
                        <a:rPr lang="de-DE" sz="1100" kern="1200" dirty="0" err="1" smtClean="0">
                          <a:solidFill>
                            <a:schemeClr val="dk1"/>
                          </a:solidFill>
                          <a:effectLst/>
                          <a:latin typeface="+mn-lt"/>
                          <a:ea typeface="+mn-ea"/>
                          <a:cs typeface="+mn-cs"/>
                        </a:rPr>
                        <a:t>organization</a:t>
                      </a:r>
                      <a:endParaRPr lang="en-US" sz="1100" kern="1200" dirty="0">
                        <a:solidFill>
                          <a:schemeClr val="dk1"/>
                        </a:solidFill>
                        <a:effectLst/>
                        <a:latin typeface="+mn-lt"/>
                        <a:ea typeface="+mn-ea"/>
                        <a:cs typeface="+mn-cs"/>
                      </a:endParaRPr>
                    </a:p>
                  </a:txBody>
                  <a:tcPr/>
                </a:tc>
              </a:tr>
            </a:tbl>
          </a:graphicData>
        </a:graphic>
      </p:graphicFrame>
      <p:sp>
        <p:nvSpPr>
          <p:cNvPr id="14" name="Rectangle 5"/>
          <p:cNvSpPr>
            <a:spLocks noChangeArrowheads="1"/>
          </p:cNvSpPr>
          <p:nvPr/>
        </p:nvSpPr>
        <p:spPr bwMode="gray">
          <a:xfrm>
            <a:off x="179512" y="2083892"/>
            <a:ext cx="296787" cy="294853"/>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1</a:t>
            </a:r>
          </a:p>
        </p:txBody>
      </p:sp>
      <p:sp>
        <p:nvSpPr>
          <p:cNvPr id="15" name="Rectangle 5"/>
          <p:cNvSpPr>
            <a:spLocks noChangeArrowheads="1"/>
          </p:cNvSpPr>
          <p:nvPr/>
        </p:nvSpPr>
        <p:spPr bwMode="gray">
          <a:xfrm>
            <a:off x="179513" y="2875980"/>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smtClean="0">
                <a:solidFill>
                  <a:srgbClr val="FFFFFF"/>
                </a:solidFill>
                <a:ea typeface="MS PGothic" pitchFamily="34" charset="-128"/>
              </a:rPr>
              <a:t>2</a:t>
            </a:r>
            <a:endParaRPr lang="en-US" sz="1400" dirty="0">
              <a:solidFill>
                <a:srgbClr val="FFFFFF"/>
              </a:solidFill>
              <a:ea typeface="MS PGothic" pitchFamily="34" charset="-128"/>
            </a:endParaRPr>
          </a:p>
        </p:txBody>
      </p:sp>
      <p:sp>
        <p:nvSpPr>
          <p:cNvPr id="16" name="Rectangle 5"/>
          <p:cNvSpPr>
            <a:spLocks noChangeArrowheads="1"/>
          </p:cNvSpPr>
          <p:nvPr/>
        </p:nvSpPr>
        <p:spPr bwMode="gray">
          <a:xfrm>
            <a:off x="179513" y="3456324"/>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3</a:t>
            </a:r>
          </a:p>
        </p:txBody>
      </p:sp>
      <p:sp>
        <p:nvSpPr>
          <p:cNvPr id="17" name="Rectangle 5"/>
          <p:cNvSpPr>
            <a:spLocks noChangeArrowheads="1"/>
          </p:cNvSpPr>
          <p:nvPr/>
        </p:nvSpPr>
        <p:spPr bwMode="gray">
          <a:xfrm>
            <a:off x="179512" y="4121077"/>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4</a:t>
            </a:r>
          </a:p>
        </p:txBody>
      </p:sp>
      <p:sp>
        <p:nvSpPr>
          <p:cNvPr id="12"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12</a:t>
            </a:fld>
            <a:endParaRPr lang="en-US" dirty="0"/>
          </a:p>
        </p:txBody>
      </p:sp>
    </p:spTree>
    <p:extLst>
      <p:ext uri="{BB962C8B-B14F-4D97-AF65-F5344CB8AC3E}">
        <p14:creationId xmlns:p14="http://schemas.microsoft.com/office/powerpoint/2010/main" val="212039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smtClean="0"/>
              <a:t>   4. </a:t>
            </a:r>
            <a:r>
              <a:rPr lang="de-DE" sz="2800" dirty="0" err="1" smtClean="0"/>
              <a:t>Overview</a:t>
            </a:r>
            <a:r>
              <a:rPr lang="de-DE" sz="2800" dirty="0" smtClean="0"/>
              <a:t> </a:t>
            </a:r>
            <a:r>
              <a:rPr lang="de-DE" sz="2800" dirty="0" err="1" smtClean="0"/>
              <a:t>of</a:t>
            </a:r>
            <a:r>
              <a:rPr lang="de-DE" sz="2800" dirty="0" smtClean="0"/>
              <a:t> </a:t>
            </a:r>
            <a:r>
              <a:rPr lang="de-DE" sz="2800" dirty="0" err="1" smtClean="0"/>
              <a:t>findings</a:t>
            </a:r>
            <a:r>
              <a:rPr lang="de-DE" sz="2800" dirty="0" smtClean="0"/>
              <a:t> - </a:t>
            </a:r>
            <a:r>
              <a:rPr lang="en-GB" sz="2800" dirty="0"/>
              <a:t>CPSs affordances for the industrial service business </a:t>
            </a:r>
            <a:endParaRPr lang="en-US" sz="2800" dirty="0"/>
          </a:p>
        </p:txBody>
      </p:sp>
      <p:sp>
        <p:nvSpPr>
          <p:cNvPr id="4" name="Inhaltsplatzhalter 3"/>
          <p:cNvSpPr>
            <a:spLocks noGrp="1"/>
          </p:cNvSpPr>
          <p:nvPr>
            <p:ph idx="1"/>
          </p:nvPr>
        </p:nvSpPr>
        <p:spPr/>
        <p:txBody>
          <a:bodyPr/>
          <a:lstStyle/>
          <a:p>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789949435"/>
              </p:ext>
            </p:extLst>
          </p:nvPr>
        </p:nvGraphicFramePr>
        <p:xfrm>
          <a:off x="491297" y="1522746"/>
          <a:ext cx="8473316" cy="3016574"/>
        </p:xfrm>
        <a:graphic>
          <a:graphicData uri="http://schemas.openxmlformats.org/drawingml/2006/table">
            <a:tbl>
              <a:tblPr firstRow="1" bandRow="1">
                <a:tableStyleId>{5C22544A-7EE6-4342-B048-85BDC9FD1C3A}</a:tableStyleId>
              </a:tblPr>
              <a:tblGrid>
                <a:gridCol w="1794703"/>
                <a:gridCol w="4953000"/>
                <a:gridCol w="1725613"/>
              </a:tblGrid>
              <a:tr h="152128">
                <a:tc>
                  <a:txBody>
                    <a:bodyPr/>
                    <a:lstStyle/>
                    <a:p>
                      <a:r>
                        <a:rPr lang="en-GB" sz="1200" b="1" kern="1200" dirty="0" smtClean="0">
                          <a:solidFill>
                            <a:schemeClr val="lt1"/>
                          </a:solidFill>
                          <a:effectLst/>
                          <a:latin typeface="+mn-lt"/>
                          <a:ea typeface="+mn-ea"/>
                          <a:cs typeface="+mn-cs"/>
                        </a:rPr>
                        <a:t>Service Affordance</a:t>
                      </a:r>
                      <a:endParaRPr lang="en-US" sz="1200" dirty="0"/>
                    </a:p>
                  </a:txBody>
                  <a:tcPr/>
                </a:tc>
                <a:tc>
                  <a:txBody>
                    <a:bodyPr/>
                    <a:lstStyle/>
                    <a:p>
                      <a:r>
                        <a:rPr lang="en-GB" sz="1200" b="1" kern="1200" dirty="0" smtClean="0">
                          <a:solidFill>
                            <a:schemeClr val="lt1"/>
                          </a:solidFill>
                          <a:effectLst/>
                          <a:latin typeface="+mn-lt"/>
                          <a:ea typeface="+mn-ea"/>
                          <a:cs typeface="+mn-cs"/>
                        </a:rPr>
                        <a:t>Description</a:t>
                      </a:r>
                      <a:endParaRPr lang="en-US" sz="1200" dirty="0"/>
                    </a:p>
                  </a:txBody>
                  <a:tcPr/>
                </a:tc>
                <a:tc>
                  <a:txBody>
                    <a:bodyPr/>
                    <a:lstStyle/>
                    <a:p>
                      <a:r>
                        <a:rPr lang="de-DE" sz="1200" dirty="0" err="1" smtClean="0"/>
                        <a:t>Benefiting</a:t>
                      </a:r>
                      <a:r>
                        <a:rPr lang="de-DE" sz="1200" baseline="0" dirty="0" smtClean="0"/>
                        <a:t> </a:t>
                      </a:r>
                      <a:r>
                        <a:rPr lang="de-DE" sz="1200" baseline="0" dirty="0" err="1" smtClean="0"/>
                        <a:t>stakeholder</a:t>
                      </a:r>
                      <a:endParaRPr lang="en-US" sz="1200" dirty="0"/>
                    </a:p>
                  </a:txBody>
                  <a:tcPr/>
                </a:tc>
              </a:tr>
              <a:tr h="882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Remote diagnostics and replace field service activities</a:t>
                      </a:r>
                      <a:endParaRPr lang="en-US" sz="1100" b="1" dirty="0" smtClean="0">
                        <a:effectLst/>
                        <a:latin typeface="Times New Roman"/>
                        <a:ea typeface="MS Mincho"/>
                      </a:endParaRPr>
                    </a:p>
                  </a:txBody>
                  <a:tcPr/>
                </a:tc>
                <a:tc>
                  <a:txBody>
                    <a:bodyPr/>
                    <a:lstStyle/>
                    <a:p>
                      <a:r>
                        <a:rPr lang="en-GB" sz="1100" kern="1200" dirty="0" smtClean="0">
                          <a:solidFill>
                            <a:schemeClr val="dk1"/>
                          </a:solidFill>
                          <a:effectLst/>
                          <a:latin typeface="+mn-lt"/>
                          <a:ea typeface="+mn-ea"/>
                          <a:cs typeface="+mn-cs"/>
                        </a:rPr>
                        <a:t>In many cases, maintenance or even repair can be accomplished remotely. Comprehensive service centres are set up and experienced staff diagnoses or solves problems remotely. Experienced service agents can be utilized more effectively, as travel is no longer necessary. Initial diagnosis is accomplished remotely. </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Service </a:t>
                      </a:r>
                      <a:r>
                        <a:rPr lang="de-DE" sz="1100" kern="1200" dirty="0" err="1" smtClean="0">
                          <a:solidFill>
                            <a:schemeClr val="dk1"/>
                          </a:solidFill>
                          <a:effectLst/>
                          <a:latin typeface="+mn-lt"/>
                          <a:ea typeface="+mn-ea"/>
                          <a:cs typeface="+mn-cs"/>
                        </a:rPr>
                        <a:t>organization</a:t>
                      </a:r>
                      <a:r>
                        <a:rPr lang="de-DE" sz="1100" kern="1200" dirty="0" smtClean="0">
                          <a:solidFill>
                            <a:schemeClr val="dk1"/>
                          </a:solidFill>
                          <a:effectLst/>
                          <a:latin typeface="+mn-lt"/>
                          <a:ea typeface="+mn-ea"/>
                          <a:cs typeface="+mn-cs"/>
                        </a:rPr>
                        <a:t>,</a:t>
                      </a:r>
                      <a:r>
                        <a:rPr lang="de-DE" sz="1100"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dk1"/>
                          </a:solidFill>
                          <a:effectLst/>
                          <a:latin typeface="+mn-lt"/>
                          <a:ea typeface="+mn-ea"/>
                          <a:cs typeface="+mn-cs"/>
                        </a:rPr>
                        <a:t>Equipment </a:t>
                      </a:r>
                      <a:r>
                        <a:rPr lang="de-DE" sz="1100" kern="1200" baseline="0" dirty="0" err="1" smtClean="0">
                          <a:solidFill>
                            <a:schemeClr val="dk1"/>
                          </a:solidFill>
                          <a:effectLst/>
                          <a:latin typeface="+mn-lt"/>
                          <a:ea typeface="+mn-ea"/>
                          <a:cs typeface="+mn-cs"/>
                        </a:rPr>
                        <a:t>operator</a:t>
                      </a:r>
                      <a:endParaRPr lang="en-US" sz="1100" kern="1200" dirty="0" smtClean="0">
                        <a:solidFill>
                          <a:schemeClr val="dk1"/>
                        </a:solidFill>
                        <a:effectLst/>
                        <a:latin typeface="+mn-lt"/>
                        <a:ea typeface="+mn-ea"/>
                        <a:cs typeface="+mn-cs"/>
                      </a:endParaRPr>
                    </a:p>
                  </a:txBody>
                  <a:tcPr/>
                </a:tc>
              </a:tr>
              <a:tr h="217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Empower and optimize field service</a:t>
                      </a:r>
                      <a:endParaRPr lang="en-US" sz="1100" b="1" dirty="0" smtClean="0">
                        <a:effectLst/>
                        <a:latin typeface="Times New Roman"/>
                        <a:ea typeface="MS Mincho"/>
                      </a:endParaRPr>
                    </a:p>
                  </a:txBody>
                  <a:tcPr/>
                </a:tc>
                <a:tc>
                  <a:txBody>
                    <a:bodyPr/>
                    <a:lstStyle/>
                    <a:p>
                      <a:r>
                        <a:rPr lang="en-GB" sz="1100" kern="1200" dirty="0" smtClean="0">
                          <a:solidFill>
                            <a:schemeClr val="dk1"/>
                          </a:solidFill>
                          <a:effectLst/>
                          <a:latin typeface="+mn-lt"/>
                          <a:ea typeface="+mn-ea"/>
                          <a:cs typeface="+mn-cs"/>
                        </a:rPr>
                        <a:t>Industrial CPSs can be used to optimize and enhance efficiency of existing service processes and particularly field service activities. Based on CPS, field service activities can be performed faster and service quality could be increased. Field service technicians can be supported by remote experts to solve problems faster and more effectively.</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Service </a:t>
                      </a:r>
                      <a:r>
                        <a:rPr lang="de-DE" sz="1100" kern="1200" dirty="0" err="1" smtClean="0">
                          <a:solidFill>
                            <a:schemeClr val="dk1"/>
                          </a:solidFill>
                          <a:effectLst/>
                          <a:latin typeface="+mn-lt"/>
                          <a:ea typeface="+mn-ea"/>
                          <a:cs typeface="+mn-cs"/>
                        </a:rPr>
                        <a:t>organization</a:t>
                      </a:r>
                      <a:r>
                        <a:rPr lang="de-DE" sz="1100" kern="1200" dirty="0" smtClean="0">
                          <a:solidFill>
                            <a:schemeClr val="dk1"/>
                          </a:solidFill>
                          <a:effectLst/>
                          <a:latin typeface="+mn-lt"/>
                          <a:ea typeface="+mn-ea"/>
                          <a:cs typeface="+mn-cs"/>
                        </a:rPr>
                        <a:t>,</a:t>
                      </a:r>
                      <a:r>
                        <a:rPr lang="de-DE" sz="1100"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dk1"/>
                          </a:solidFill>
                          <a:effectLst/>
                          <a:latin typeface="+mn-lt"/>
                          <a:ea typeface="+mn-ea"/>
                          <a:cs typeface="+mn-cs"/>
                        </a:rPr>
                        <a:t>Equipment </a:t>
                      </a:r>
                      <a:r>
                        <a:rPr lang="de-DE" sz="1100" kern="1200" baseline="0" dirty="0" err="1" smtClean="0">
                          <a:solidFill>
                            <a:schemeClr val="dk1"/>
                          </a:solidFill>
                          <a:effectLst/>
                          <a:latin typeface="+mn-lt"/>
                          <a:ea typeface="+mn-ea"/>
                          <a:cs typeface="+mn-cs"/>
                        </a:rPr>
                        <a:t>operator</a:t>
                      </a:r>
                      <a:endParaRPr lang="en-US" sz="1100" kern="1200" dirty="0" smtClean="0">
                        <a:solidFill>
                          <a:schemeClr val="dk1"/>
                        </a:solidFill>
                        <a:effectLst/>
                        <a:latin typeface="+mn-lt"/>
                        <a:ea typeface="+mn-ea"/>
                        <a:cs typeface="+mn-cs"/>
                      </a:endParaRPr>
                    </a:p>
                  </a:txBody>
                  <a:tcPr/>
                </a:tc>
              </a:tr>
              <a:tr h="607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Information and data-driven services</a:t>
                      </a:r>
                      <a:endParaRPr lang="en-US" sz="1100" b="1" dirty="0" smtClean="0">
                        <a:effectLst/>
                        <a:latin typeface="Times New Roman"/>
                        <a:ea typeface="MS Mincho"/>
                      </a:endParaRPr>
                    </a:p>
                  </a:txBody>
                  <a:tcPr/>
                </a:tc>
                <a:tc>
                  <a:txBody>
                    <a:bodyPr/>
                    <a:lstStyle/>
                    <a:p>
                      <a:r>
                        <a:rPr lang="en-GB" sz="1100" kern="1200" dirty="0" smtClean="0">
                          <a:solidFill>
                            <a:schemeClr val="dk1"/>
                          </a:solidFill>
                          <a:effectLst/>
                          <a:latin typeface="+mn-lt"/>
                          <a:ea typeface="+mn-ea"/>
                          <a:cs typeface="+mn-cs"/>
                        </a:rPr>
                        <a:t>Data as well as insights obtained from cyber-physical</a:t>
                      </a:r>
                      <a:r>
                        <a:rPr lang="en-GB" sz="1100" kern="1200" baseline="0" dirty="0" smtClean="0">
                          <a:solidFill>
                            <a:schemeClr val="dk1"/>
                          </a:solidFill>
                          <a:effectLst/>
                          <a:latin typeface="+mn-lt"/>
                          <a:ea typeface="+mn-ea"/>
                          <a:cs typeface="+mn-cs"/>
                        </a:rPr>
                        <a:t> industrial equipment </a:t>
                      </a:r>
                      <a:r>
                        <a:rPr lang="en-GB" sz="1100" kern="1200" dirty="0" smtClean="0">
                          <a:solidFill>
                            <a:schemeClr val="dk1"/>
                          </a:solidFill>
                          <a:effectLst/>
                          <a:latin typeface="+mn-lt"/>
                          <a:ea typeface="+mn-ea"/>
                          <a:cs typeface="+mn-cs"/>
                        </a:rPr>
                        <a:t>to realize unexpected information and data-driven service opportunities. For instance, in case that the manufacturer is the owner of the data, data can be sold to other stakeholders via standardized interfaces. This data can be leveraged for the service business.</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Service </a:t>
                      </a:r>
                      <a:r>
                        <a:rPr lang="de-DE" sz="1100" kern="1200" dirty="0" err="1" smtClean="0">
                          <a:solidFill>
                            <a:schemeClr val="dk1"/>
                          </a:solidFill>
                          <a:effectLst/>
                          <a:latin typeface="+mn-lt"/>
                          <a:ea typeface="+mn-ea"/>
                          <a:cs typeface="+mn-cs"/>
                        </a:rPr>
                        <a:t>organization</a:t>
                      </a:r>
                      <a:r>
                        <a:rPr lang="de-DE" sz="1100" kern="1200" dirty="0" smtClean="0">
                          <a:solidFill>
                            <a:schemeClr val="dk1"/>
                          </a:solidFill>
                          <a:effectLst/>
                          <a:latin typeface="+mn-lt"/>
                          <a:ea typeface="+mn-ea"/>
                          <a:cs typeface="+mn-cs"/>
                        </a:rPr>
                        <a:t>,</a:t>
                      </a:r>
                      <a:r>
                        <a:rPr lang="de-DE" sz="1100"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dk1"/>
                          </a:solidFill>
                          <a:effectLst/>
                          <a:latin typeface="+mn-lt"/>
                          <a:ea typeface="+mn-ea"/>
                          <a:cs typeface="+mn-cs"/>
                        </a:rPr>
                        <a:t>Equipment </a:t>
                      </a:r>
                      <a:r>
                        <a:rPr lang="de-DE" sz="1100" kern="1200" baseline="0" dirty="0" err="1" smtClean="0">
                          <a:solidFill>
                            <a:schemeClr val="dk1"/>
                          </a:solidFill>
                          <a:effectLst/>
                          <a:latin typeface="+mn-lt"/>
                          <a:ea typeface="+mn-ea"/>
                          <a:cs typeface="+mn-cs"/>
                        </a:rPr>
                        <a:t>operator</a:t>
                      </a:r>
                      <a:r>
                        <a:rPr lang="en-US" sz="1100" kern="1200" baseline="0" dirty="0" smtClean="0">
                          <a:solidFill>
                            <a:schemeClr val="dk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dk1"/>
                          </a:solidFill>
                          <a:effectLst/>
                          <a:latin typeface="+mn-lt"/>
                          <a:ea typeface="+mn-ea"/>
                          <a:cs typeface="+mn-cs"/>
                        </a:rPr>
                        <a:t>Equipment </a:t>
                      </a:r>
                      <a:r>
                        <a:rPr lang="de-DE" sz="1100" kern="1200" baseline="0" dirty="0" err="1" smtClean="0">
                          <a:solidFill>
                            <a:schemeClr val="dk1"/>
                          </a:solidFill>
                          <a:effectLst/>
                          <a:latin typeface="+mn-lt"/>
                          <a:ea typeface="+mn-ea"/>
                          <a:cs typeface="+mn-cs"/>
                        </a:rPr>
                        <a:t>manufacturer</a:t>
                      </a:r>
                      <a:endParaRPr lang="de-DE" sz="1100" kern="1200" baseline="0" dirty="0" smtClean="0">
                        <a:solidFill>
                          <a:schemeClr val="dk1"/>
                        </a:solidFill>
                        <a:effectLst/>
                        <a:latin typeface="+mn-lt"/>
                        <a:ea typeface="+mn-ea"/>
                        <a:cs typeface="+mn-cs"/>
                      </a:endParaRPr>
                    </a:p>
                  </a:txBody>
                  <a:tcPr/>
                </a:tc>
              </a:tr>
            </a:tbl>
          </a:graphicData>
        </a:graphic>
      </p:graphicFrame>
      <p:sp>
        <p:nvSpPr>
          <p:cNvPr id="18" name="Rectangle 5"/>
          <p:cNvSpPr>
            <a:spLocks noChangeArrowheads="1"/>
          </p:cNvSpPr>
          <p:nvPr/>
        </p:nvSpPr>
        <p:spPr bwMode="gray">
          <a:xfrm>
            <a:off x="179512" y="2115218"/>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5</a:t>
            </a:r>
          </a:p>
        </p:txBody>
      </p:sp>
      <p:sp>
        <p:nvSpPr>
          <p:cNvPr id="19" name="Rectangle 5"/>
          <p:cNvSpPr>
            <a:spLocks noChangeArrowheads="1"/>
          </p:cNvSpPr>
          <p:nvPr/>
        </p:nvSpPr>
        <p:spPr bwMode="gray">
          <a:xfrm>
            <a:off x="179512" y="2936649"/>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6</a:t>
            </a:r>
          </a:p>
        </p:txBody>
      </p:sp>
      <p:sp>
        <p:nvSpPr>
          <p:cNvPr id="20" name="Rectangle 5"/>
          <p:cNvSpPr>
            <a:spLocks noChangeArrowheads="1"/>
          </p:cNvSpPr>
          <p:nvPr/>
        </p:nvSpPr>
        <p:spPr bwMode="gray">
          <a:xfrm>
            <a:off x="179512" y="3698649"/>
            <a:ext cx="288032" cy="288031"/>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1400" dirty="0">
                <a:solidFill>
                  <a:srgbClr val="FFFFFF"/>
                </a:solidFill>
                <a:ea typeface="MS PGothic" pitchFamily="34" charset="-128"/>
              </a:rPr>
              <a:t>7</a:t>
            </a:r>
          </a:p>
        </p:txBody>
      </p:sp>
      <p:sp>
        <p:nvSpPr>
          <p:cNvPr id="12"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13</a:t>
            </a:fld>
            <a:endParaRPr lang="en-US" dirty="0"/>
          </a:p>
        </p:txBody>
      </p:sp>
      <p:sp>
        <p:nvSpPr>
          <p:cNvPr id="13" name="Textfeld 12"/>
          <p:cNvSpPr txBox="1"/>
          <p:nvPr/>
        </p:nvSpPr>
        <p:spPr>
          <a:xfrm>
            <a:off x="457200" y="4847456"/>
            <a:ext cx="7772400" cy="1019944"/>
          </a:xfrm>
          <a:prstGeom prst="rect">
            <a:avLst/>
          </a:prstGeom>
          <a:solidFill>
            <a:srgbClr val="D0D8E8"/>
          </a:solidFill>
          <a:ln w="25400" cap="flat" cmpd="sng" algn="ctr">
            <a:noFill/>
            <a:prstDash val="solid"/>
          </a:ln>
          <a:effectLst/>
        </p:spPr>
        <p:txBody>
          <a:bodyPr lIns="432000" anchor="ctr"/>
          <a:lstStyle>
            <a:defPPr>
              <a:defRPr lang="de-DE"/>
            </a:defPPr>
            <a:lvl1pPr>
              <a:defRPr sz="1300" b="1">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b="0" dirty="0" smtClean="0"/>
              <a:t>Besides service affordances, the emerging digital capabilities have impact on </a:t>
            </a:r>
            <a:r>
              <a:rPr lang="en-GB" sz="1800" dirty="0" smtClean="0"/>
              <a:t>equipment manufacturers, equipment operators </a:t>
            </a:r>
            <a:r>
              <a:rPr lang="en-GB" sz="1800" b="0" dirty="0" smtClean="0"/>
              <a:t>and </a:t>
            </a:r>
            <a:r>
              <a:rPr lang="en-GB" sz="1800" dirty="0" smtClean="0"/>
              <a:t>service organizations </a:t>
            </a:r>
            <a:r>
              <a:rPr lang="en-GB" sz="1800" b="0" dirty="0" smtClean="0"/>
              <a:t>as key stakeholder groups in the industrial service ecosystem.</a:t>
            </a:r>
            <a:endParaRPr lang="en-GB" sz="1800" b="0" dirty="0"/>
          </a:p>
        </p:txBody>
      </p:sp>
      <p:sp>
        <p:nvSpPr>
          <p:cNvPr id="21" name="Gleichschenkliges Dreieck 20"/>
          <p:cNvSpPr/>
          <p:nvPr/>
        </p:nvSpPr>
        <p:spPr bwMode="auto">
          <a:xfrm rot="5400000">
            <a:off x="104496" y="5249091"/>
            <a:ext cx="971013" cy="265604"/>
          </a:xfrm>
          <a:prstGeom prst="triangle">
            <a:avLst/>
          </a:prstGeom>
          <a:solidFill>
            <a:srgbClr val="4E81BE"/>
          </a:solidFill>
          <a:ln w="25400" cap="flat" cmpd="sng" algn="ctr">
            <a:noFill/>
            <a:prstDash val="solid"/>
            <a:headEnd/>
            <a:tailEnd/>
          </a:ln>
          <a:effectLst/>
        </p:spPr>
        <p:txBody>
          <a:bodyPr wrap="none"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Tree>
    <p:extLst>
      <p:ext uri="{BB962C8B-B14F-4D97-AF65-F5344CB8AC3E}">
        <p14:creationId xmlns:p14="http://schemas.microsoft.com/office/powerpoint/2010/main" val="331521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  4</a:t>
            </a:r>
            <a:r>
              <a:rPr lang="de-CH" dirty="0"/>
              <a:t>. </a:t>
            </a:r>
            <a:r>
              <a:rPr lang="en-US" dirty="0" smtClean="0"/>
              <a:t>Impact on </a:t>
            </a:r>
            <a:br>
              <a:rPr lang="en-US" dirty="0" smtClean="0"/>
            </a:br>
            <a:r>
              <a:rPr lang="en-US" dirty="0" smtClean="0"/>
              <a:t>industrial equipment manufacturers</a:t>
            </a:r>
            <a:endParaRPr lang="de-DE"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031444319"/>
              </p:ext>
            </p:extLst>
          </p:nvPr>
        </p:nvGraphicFramePr>
        <p:xfrm>
          <a:off x="457200" y="1600200"/>
          <a:ext cx="8534400" cy="1643854"/>
        </p:xfrm>
        <a:graphic>
          <a:graphicData uri="http://schemas.openxmlformats.org/drawingml/2006/table">
            <a:tbl>
              <a:tblPr firstRow="1" bandRow="1">
                <a:tableStyleId>{5C22544A-7EE6-4342-B048-85BDC9FD1C3A}</a:tableStyleId>
              </a:tblPr>
              <a:tblGrid>
                <a:gridCol w="8534400"/>
              </a:tblGrid>
              <a:tr h="352586">
                <a:tc>
                  <a:txBody>
                    <a:bodyPr/>
                    <a:lstStyle/>
                    <a:p>
                      <a:r>
                        <a:rPr lang="en-GB" sz="2000" b="1" kern="1200" noProof="0" dirty="0" smtClean="0">
                          <a:solidFill>
                            <a:schemeClr val="lt1"/>
                          </a:solidFill>
                          <a:effectLst/>
                          <a:latin typeface="+mn-lt"/>
                          <a:ea typeface="+mn-ea"/>
                          <a:cs typeface="+mn-cs"/>
                        </a:rPr>
                        <a:t>Impact</a:t>
                      </a:r>
                      <a:r>
                        <a:rPr lang="en-GB" sz="2000" b="1" kern="1200" baseline="0" noProof="0" dirty="0" smtClean="0">
                          <a:solidFill>
                            <a:schemeClr val="lt1"/>
                          </a:solidFill>
                          <a:effectLst/>
                          <a:latin typeface="+mn-lt"/>
                          <a:ea typeface="+mn-ea"/>
                          <a:cs typeface="+mn-cs"/>
                        </a:rPr>
                        <a:t> of Cyber-physical industrial equipment on Business Model</a:t>
                      </a:r>
                      <a:endParaRPr lang="en-GB" sz="2000" noProof="0" dirty="0"/>
                    </a:p>
                  </a:txBody>
                  <a:tcPr/>
                </a:tc>
              </a:tr>
              <a:tr h="1247614">
                <a:tc>
                  <a:txBody>
                    <a:bodyPr/>
                    <a:lstStyle/>
                    <a:p>
                      <a:pPr marL="342900" indent="-342900">
                        <a:buAutoNum type="arabicPeriod"/>
                      </a:pPr>
                      <a:r>
                        <a:rPr lang="en-GB" sz="1800" noProof="0" dirty="0" smtClean="0"/>
                        <a:t>Activities</a:t>
                      </a:r>
                      <a:r>
                        <a:rPr lang="en-GB" sz="1800" baseline="0" noProof="0" dirty="0" smtClean="0"/>
                        <a:t> no longer focus on BOL lifecycle </a:t>
                      </a:r>
                      <a:r>
                        <a:rPr lang="en-GB" sz="1800" noProof="0" dirty="0" smtClean="0"/>
                        <a:t>phase </a:t>
                      </a:r>
                    </a:p>
                    <a:p>
                      <a:pPr marL="342900" indent="-342900">
                        <a:buAutoNum type="arabicPeriod"/>
                      </a:pPr>
                      <a:r>
                        <a:rPr lang="en-GB" sz="1800" noProof="0" dirty="0" smtClean="0"/>
                        <a:t>Manufacturers</a:t>
                      </a:r>
                      <a:r>
                        <a:rPr lang="en-GB" sz="1800" baseline="0" noProof="0" dirty="0" smtClean="0"/>
                        <a:t> aim at collecting </a:t>
                      </a:r>
                      <a:r>
                        <a:rPr lang="en-GB" sz="1800" noProof="0" dirty="0" smtClean="0"/>
                        <a:t>data from already</a:t>
                      </a:r>
                      <a:r>
                        <a:rPr lang="en-GB" sz="1800" baseline="0" noProof="0" dirty="0" smtClean="0"/>
                        <a:t> sold equipment to </a:t>
                      </a:r>
                      <a:r>
                        <a:rPr lang="en-GB" sz="1800" b="1" baseline="0" noProof="0" dirty="0" smtClean="0"/>
                        <a:t>offer product-related services </a:t>
                      </a:r>
                      <a:r>
                        <a:rPr lang="en-GB" sz="1800" baseline="0" noProof="0" dirty="0" smtClean="0"/>
                        <a:t>and monetize MOL</a:t>
                      </a:r>
                    </a:p>
                    <a:p>
                      <a:pPr marL="342900" indent="-342900">
                        <a:buAutoNum type="arabicPeriod"/>
                      </a:pPr>
                      <a:r>
                        <a:rPr lang="en-GB" sz="1800" baseline="0" noProof="0" dirty="0" smtClean="0"/>
                        <a:t>Manufacturers operational data to engineer better equipment in the future</a:t>
                      </a:r>
                    </a:p>
                  </a:txBody>
                  <a:tcPr/>
                </a:tc>
              </a:tr>
            </a:tbl>
          </a:graphicData>
        </a:graphic>
      </p:graphicFrame>
      <p:sp>
        <p:nvSpPr>
          <p:cNvPr id="8" name="Slide Number Placeholder 7"/>
          <p:cNvSpPr>
            <a:spLocks noGrp="1"/>
          </p:cNvSpPr>
          <p:nvPr>
            <p:ph type="sldNum" sz="quarter" idx="12"/>
          </p:nvPr>
        </p:nvSpPr>
        <p:spPr/>
        <p:txBody>
          <a:bodyPr/>
          <a:lstStyle/>
          <a:p>
            <a:pPr algn="r"/>
            <a:fld id="{B6F15528-21DE-4FAA-801E-634DDDAF4B2B}" type="slidenum">
              <a:rPr lang="en-US" smtClean="0"/>
              <a:pPr algn="r"/>
              <a:t>14</a:t>
            </a:fld>
            <a:endParaRPr lang="en-US" dirty="0"/>
          </a:p>
        </p:txBody>
      </p:sp>
      <p:sp>
        <p:nvSpPr>
          <p:cNvPr id="9" name="Textfeld 8"/>
          <p:cNvSpPr txBox="1"/>
          <p:nvPr/>
        </p:nvSpPr>
        <p:spPr>
          <a:xfrm>
            <a:off x="457200" y="3416865"/>
            <a:ext cx="8458200" cy="504056"/>
          </a:xfrm>
          <a:prstGeom prst="rect">
            <a:avLst/>
          </a:prstGeom>
          <a:solidFill>
            <a:srgbClr val="D0D8E8"/>
          </a:solidFill>
          <a:ln w="25400" cap="flat" cmpd="sng" algn="ctr">
            <a:noFill/>
            <a:prstDash val="solid"/>
          </a:ln>
          <a:effectLst/>
        </p:spPr>
        <p:txBody>
          <a:bodyPr lIns="432000" anchor="ctr"/>
          <a:lstStyle>
            <a:defPPr>
              <a:defRPr lang="de-DE"/>
            </a:defPPr>
            <a:lvl1pPr>
              <a:defRPr sz="1300" b="1">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b="0" dirty="0" smtClean="0"/>
              <a:t>Depending on </a:t>
            </a:r>
            <a:r>
              <a:rPr lang="en-GB" sz="1800" dirty="0" smtClean="0"/>
              <a:t>ecosystem circumstances </a:t>
            </a:r>
            <a:r>
              <a:rPr lang="en-GB" sz="1800" b="0" dirty="0" smtClean="0"/>
              <a:t>manufacturer need to decide between an </a:t>
            </a:r>
            <a:r>
              <a:rPr lang="en-GB" sz="1800" dirty="0" smtClean="0"/>
              <a:t>open </a:t>
            </a:r>
            <a:r>
              <a:rPr lang="en-GB" sz="1800" b="0" dirty="0" smtClean="0"/>
              <a:t>and</a:t>
            </a:r>
            <a:r>
              <a:rPr lang="en-GB" sz="1800" dirty="0" smtClean="0"/>
              <a:t> closed system approach </a:t>
            </a:r>
            <a:r>
              <a:rPr lang="en-GB" sz="1800" b="0" dirty="0" smtClean="0"/>
              <a:t>for their IT architecture</a:t>
            </a:r>
            <a:endParaRPr lang="en-GB" sz="1800" b="0" dirty="0"/>
          </a:p>
        </p:txBody>
      </p:sp>
      <p:sp>
        <p:nvSpPr>
          <p:cNvPr id="10" name="Gleichschenkliges Dreieck 9"/>
          <p:cNvSpPr/>
          <p:nvPr/>
        </p:nvSpPr>
        <p:spPr bwMode="auto">
          <a:xfrm rot="5400000">
            <a:off x="337976" y="3536092"/>
            <a:ext cx="504054" cy="265604"/>
          </a:xfrm>
          <a:prstGeom prst="triangle">
            <a:avLst/>
          </a:prstGeom>
          <a:solidFill>
            <a:srgbClr val="4E81BE"/>
          </a:solidFill>
          <a:ln w="25400" cap="flat" cmpd="sng" algn="ctr">
            <a:noFill/>
            <a:prstDash val="solid"/>
            <a:headEnd/>
            <a:tailEnd/>
          </a:ln>
          <a:effectLst/>
        </p:spPr>
        <p:txBody>
          <a:bodyPr wrap="none"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graphicFrame>
        <p:nvGraphicFramePr>
          <p:cNvPr id="11" name="Tabelle 10"/>
          <p:cNvGraphicFramePr>
            <a:graphicFrameLocks noGrp="1"/>
          </p:cNvGraphicFramePr>
          <p:nvPr>
            <p:extLst>
              <p:ext uri="{D42A27DB-BD31-4B8C-83A1-F6EECF244321}">
                <p14:modId xmlns:p14="http://schemas.microsoft.com/office/powerpoint/2010/main" val="2153094382"/>
              </p:ext>
            </p:extLst>
          </p:nvPr>
        </p:nvGraphicFramePr>
        <p:xfrm>
          <a:off x="457200" y="4151088"/>
          <a:ext cx="8496945" cy="1833880"/>
        </p:xfrm>
        <a:graphic>
          <a:graphicData uri="http://schemas.openxmlformats.org/drawingml/2006/table">
            <a:tbl>
              <a:tblPr firstRow="1" bandRow="1">
                <a:tableStyleId>{5C22544A-7EE6-4342-B048-85BDC9FD1C3A}</a:tableStyleId>
              </a:tblPr>
              <a:tblGrid>
                <a:gridCol w="1728192"/>
                <a:gridCol w="3384376"/>
                <a:gridCol w="3384377"/>
              </a:tblGrid>
              <a:tr h="370840">
                <a:tc>
                  <a:txBody>
                    <a:bodyPr/>
                    <a:lstStyle/>
                    <a:p>
                      <a:r>
                        <a:rPr lang="en-GB" sz="1600" noProof="0" dirty="0" smtClean="0"/>
                        <a:t>System Approach</a:t>
                      </a:r>
                      <a:endParaRPr lang="en-GB" sz="1600" noProof="0" dirty="0"/>
                    </a:p>
                  </a:txBody>
                  <a:tcPr/>
                </a:tc>
                <a:tc>
                  <a:txBody>
                    <a:bodyPr/>
                    <a:lstStyle/>
                    <a:p>
                      <a:r>
                        <a:rPr lang="en-GB" sz="1600" noProof="0" smtClean="0"/>
                        <a:t>Assembling</a:t>
                      </a:r>
                      <a:r>
                        <a:rPr lang="en-GB" sz="1600" baseline="0" noProof="0" smtClean="0"/>
                        <a:t> and Control of Solution</a:t>
                      </a:r>
                      <a:endParaRPr lang="en-GB" sz="1600" noProof="0"/>
                    </a:p>
                  </a:txBody>
                  <a:tcPr/>
                </a:tc>
                <a:tc>
                  <a:txBody>
                    <a:bodyPr/>
                    <a:lstStyle/>
                    <a:p>
                      <a:r>
                        <a:rPr lang="en-GB" sz="1600" noProof="0" dirty="0" smtClean="0"/>
                        <a:t>Possibilities for organisation</a:t>
                      </a:r>
                      <a:endParaRPr lang="en-GB" sz="1600" noProof="0" dirty="0"/>
                    </a:p>
                  </a:txBody>
                  <a:tcPr/>
                </a:tc>
              </a:tr>
              <a:tr h="370840">
                <a:tc>
                  <a:txBody>
                    <a:bodyPr/>
                    <a:lstStyle/>
                    <a:p>
                      <a:r>
                        <a:rPr lang="en-GB" sz="1400" b="1" noProof="0" smtClean="0"/>
                        <a:t>Open</a:t>
                      </a:r>
                      <a:r>
                        <a:rPr lang="en-GB" sz="1400" noProof="0" smtClean="0"/>
                        <a:t> System Approach</a:t>
                      </a:r>
                      <a:endParaRPr lang="en-GB" sz="1400" noProof="0"/>
                    </a:p>
                  </a:txBody>
                  <a:tcPr/>
                </a:tc>
                <a:tc>
                  <a:txBody>
                    <a:bodyPr/>
                    <a:lstStyle/>
                    <a:p>
                      <a:r>
                        <a:rPr lang="en-GB" sz="1400" noProof="0" dirty="0" smtClean="0"/>
                        <a:t>Control</a:t>
                      </a:r>
                      <a:r>
                        <a:rPr lang="en-GB" sz="1400" baseline="0" noProof="0" dirty="0" smtClean="0"/>
                        <a:t> and optimize the design of all (physical and non-physical) parts of the system</a:t>
                      </a:r>
                      <a:endParaRPr lang="en-GB" sz="1400" noProof="0" dirty="0"/>
                    </a:p>
                  </a:txBody>
                  <a:tcPr/>
                </a:tc>
                <a:tc>
                  <a:txBody>
                    <a:bodyPr/>
                    <a:lstStyle/>
                    <a:p>
                      <a:r>
                        <a:rPr lang="en-GB" sz="1400" noProof="0" dirty="0" smtClean="0"/>
                        <a:t>Organisation keeps control over technology and data and future developments</a:t>
                      </a:r>
                      <a:r>
                        <a:rPr lang="en-GB" sz="1400" baseline="0" noProof="0" dirty="0" smtClean="0"/>
                        <a:t> </a:t>
                      </a:r>
                      <a:endParaRPr lang="en-GB" sz="1400" noProof="0" dirty="0"/>
                    </a:p>
                  </a:txBody>
                  <a:tcPr/>
                </a:tc>
              </a:tr>
              <a:tr h="370840">
                <a:tc>
                  <a:txBody>
                    <a:bodyPr/>
                    <a:lstStyle/>
                    <a:p>
                      <a:r>
                        <a:rPr lang="en-GB" sz="1400" b="1" noProof="0" dirty="0" smtClean="0"/>
                        <a:t>Closed</a:t>
                      </a:r>
                      <a:r>
                        <a:rPr lang="en-GB" sz="1400" noProof="0" dirty="0" smtClean="0"/>
                        <a:t> System </a:t>
                      </a:r>
                      <a:r>
                        <a:rPr lang="en-GB" sz="1400" b="0" kern="1200" baseline="0" noProof="0" dirty="0" smtClean="0">
                          <a:solidFill>
                            <a:schemeClr val="dk1"/>
                          </a:solidFill>
                          <a:effectLst/>
                          <a:latin typeface="Arial"/>
                          <a:ea typeface="MS Mincho"/>
                          <a:cs typeface="Arial"/>
                        </a:rPr>
                        <a:t>Approach</a:t>
                      </a:r>
                      <a:endParaRPr lang="en-GB" sz="1400" b="0" kern="1200" baseline="0" noProof="0" dirty="0">
                        <a:solidFill>
                          <a:schemeClr val="dk1"/>
                        </a:solidFill>
                        <a:effectLst/>
                        <a:latin typeface="Arial"/>
                        <a:ea typeface="MS Mincho"/>
                        <a:cs typeface="Arial"/>
                      </a:endParaRPr>
                    </a:p>
                  </a:txBody>
                  <a:tcPr/>
                </a:tc>
                <a:tc>
                  <a:txBody>
                    <a:bodyPr/>
                    <a:lstStyle/>
                    <a:p>
                      <a:r>
                        <a:rPr lang="en-GB" sz="1400" noProof="0" dirty="0" smtClean="0"/>
                        <a:t>Assemble and customize</a:t>
                      </a:r>
                      <a:r>
                        <a:rPr lang="en-GB" sz="1400" baseline="0" noProof="0" dirty="0" smtClean="0"/>
                        <a:t> dedicated parts of the solution. </a:t>
                      </a:r>
                      <a:endParaRPr lang="en-GB" sz="1400" noProof="0" dirty="0"/>
                    </a:p>
                  </a:txBody>
                  <a:tcPr/>
                </a:tc>
                <a:tc>
                  <a:txBody>
                    <a:bodyPr/>
                    <a:lstStyle/>
                    <a:p>
                      <a:r>
                        <a:rPr lang="en-GB" sz="1400" noProof="0" dirty="0" smtClean="0"/>
                        <a:t>Develop system interfaces and application to optimize the</a:t>
                      </a:r>
                      <a:r>
                        <a:rPr lang="en-GB" sz="1400" baseline="0" noProof="0" dirty="0" smtClean="0"/>
                        <a:t> operation and service of equipment more efficiently</a:t>
                      </a:r>
                      <a:endParaRPr lang="en-GB" sz="1400" noProof="0" dirty="0"/>
                    </a:p>
                  </a:txBody>
                  <a:tcPr/>
                </a:tc>
              </a:tr>
            </a:tbl>
          </a:graphicData>
        </a:graphic>
      </p:graphicFrame>
    </p:spTree>
    <p:extLst>
      <p:ext uri="{BB962C8B-B14F-4D97-AF65-F5344CB8AC3E}">
        <p14:creationId xmlns:p14="http://schemas.microsoft.com/office/powerpoint/2010/main" val="327139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4. </a:t>
            </a:r>
            <a:r>
              <a:rPr lang="en-US" dirty="0"/>
              <a:t>Impact on </a:t>
            </a:r>
            <a:r>
              <a:rPr lang="en-US" dirty="0" smtClean="0"/>
              <a:t/>
            </a:r>
            <a:br>
              <a:rPr lang="en-US" dirty="0" smtClean="0"/>
            </a:br>
            <a:r>
              <a:rPr lang="en-US" dirty="0" smtClean="0"/>
              <a:t>industrial equipment operators</a:t>
            </a:r>
            <a:endParaRPr lang="de-DE"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775325325"/>
              </p:ext>
            </p:extLst>
          </p:nvPr>
        </p:nvGraphicFramePr>
        <p:xfrm>
          <a:off x="457200" y="1600200"/>
          <a:ext cx="8382000" cy="1584960"/>
        </p:xfrm>
        <a:graphic>
          <a:graphicData uri="http://schemas.openxmlformats.org/drawingml/2006/table">
            <a:tbl>
              <a:tblPr firstRow="1" bandRow="1">
                <a:tableStyleId>{5C22544A-7EE6-4342-B048-85BDC9FD1C3A}</a:tableStyleId>
              </a:tblPr>
              <a:tblGrid>
                <a:gridCol w="8382000"/>
              </a:tblGrid>
              <a:tr h="152128">
                <a:tc>
                  <a:txBody>
                    <a:bodyPr/>
                    <a:lstStyle/>
                    <a:p>
                      <a:r>
                        <a:rPr lang="en-GB" sz="2000" b="1" kern="1200" noProof="0" dirty="0" smtClean="0">
                          <a:solidFill>
                            <a:schemeClr val="lt1"/>
                          </a:solidFill>
                          <a:effectLst/>
                          <a:latin typeface="+mn-lt"/>
                          <a:ea typeface="+mn-ea"/>
                          <a:cs typeface="+mn-cs"/>
                        </a:rPr>
                        <a:t>Impact</a:t>
                      </a:r>
                      <a:r>
                        <a:rPr lang="en-GB" sz="2000" b="1" kern="1200" baseline="0" noProof="0" dirty="0" smtClean="0">
                          <a:solidFill>
                            <a:schemeClr val="lt1"/>
                          </a:solidFill>
                          <a:effectLst/>
                          <a:latin typeface="+mn-lt"/>
                          <a:ea typeface="+mn-ea"/>
                          <a:cs typeface="+mn-cs"/>
                        </a:rPr>
                        <a:t> of Connectivity and Data Sensors on Business Model</a:t>
                      </a:r>
                      <a:endParaRPr lang="en-GB" sz="2000" noProof="0" dirty="0"/>
                    </a:p>
                  </a:txBody>
                  <a:tcPr/>
                </a:tc>
              </a:tr>
              <a:tr h="686758">
                <a:tc>
                  <a:txBody>
                    <a:bodyPr/>
                    <a:lstStyle/>
                    <a:p>
                      <a:pPr marL="342900" indent="-342900">
                        <a:buAutoNum type="arabicPeriod"/>
                      </a:pPr>
                      <a:r>
                        <a:rPr lang="en-GB" sz="1800" noProof="0" dirty="0" smtClean="0"/>
                        <a:t>Digitalization</a:t>
                      </a:r>
                      <a:r>
                        <a:rPr lang="en-GB" sz="1800" baseline="0" noProof="0" dirty="0" smtClean="0"/>
                        <a:t> and CPSs are opportunities for minimizing equipment downtime and drive operational efficiency</a:t>
                      </a:r>
                    </a:p>
                    <a:p>
                      <a:pPr marL="342900" indent="-342900">
                        <a:buAutoNum type="arabicPeriod"/>
                      </a:pPr>
                      <a:r>
                        <a:rPr lang="en-GB" sz="1800" baseline="0" noProof="0" dirty="0" smtClean="0"/>
                        <a:t>With an open system approach, operators might be able to integrate the equipment or machinery in their existing system landscape</a:t>
                      </a:r>
                      <a:endParaRPr lang="en-GB" sz="1400" noProof="0" dirty="0"/>
                    </a:p>
                  </a:txBody>
                  <a:tcPr/>
                </a:tc>
              </a:tr>
            </a:tbl>
          </a:graphicData>
        </a:graphic>
      </p:graphicFrame>
      <p:sp>
        <p:nvSpPr>
          <p:cNvPr id="8" name="Slide Number Placeholder 7"/>
          <p:cNvSpPr>
            <a:spLocks noGrp="1"/>
          </p:cNvSpPr>
          <p:nvPr>
            <p:ph type="sldNum" sz="quarter" idx="12"/>
          </p:nvPr>
        </p:nvSpPr>
        <p:spPr/>
        <p:txBody>
          <a:bodyPr/>
          <a:lstStyle/>
          <a:p>
            <a:pPr algn="r"/>
            <a:fld id="{B6F15528-21DE-4FAA-801E-634DDDAF4B2B}" type="slidenum">
              <a:rPr lang="en-US" smtClean="0"/>
              <a:pPr algn="r"/>
              <a:t>15</a:t>
            </a:fld>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val="2152864189"/>
              </p:ext>
            </p:extLst>
          </p:nvPr>
        </p:nvGraphicFramePr>
        <p:xfrm>
          <a:off x="457200" y="3429000"/>
          <a:ext cx="8382000" cy="1280160"/>
        </p:xfrm>
        <a:graphic>
          <a:graphicData uri="http://schemas.openxmlformats.org/drawingml/2006/table">
            <a:tbl>
              <a:tblPr firstRow="1" bandRow="1">
                <a:tableStyleId>{5C22544A-7EE6-4342-B048-85BDC9FD1C3A}</a:tableStyleId>
              </a:tblPr>
              <a:tblGrid>
                <a:gridCol w="8382000"/>
              </a:tblGrid>
              <a:tr h="152128">
                <a:tc>
                  <a:txBody>
                    <a:bodyPr/>
                    <a:lstStyle/>
                    <a:p>
                      <a:r>
                        <a:rPr lang="en-GB" sz="1800" b="1" kern="1200" baseline="0" noProof="0" dirty="0" smtClean="0">
                          <a:solidFill>
                            <a:schemeClr val="lt1"/>
                          </a:solidFill>
                          <a:effectLst/>
                          <a:latin typeface="+mn-lt"/>
                          <a:ea typeface="+mn-ea"/>
                          <a:cs typeface="+mn-cs"/>
                        </a:rPr>
                        <a:t>Example</a:t>
                      </a:r>
                      <a:endParaRPr lang="en-GB" sz="1800" b="1" kern="1200" baseline="0" noProof="0" dirty="0">
                        <a:solidFill>
                          <a:schemeClr val="lt1"/>
                        </a:solidFill>
                        <a:effectLst/>
                        <a:latin typeface="+mn-lt"/>
                        <a:ea typeface="+mn-ea"/>
                        <a:cs typeface="+mn-cs"/>
                      </a:endParaRPr>
                    </a:p>
                  </a:txBody>
                  <a:tcPr/>
                </a:tc>
              </a:tr>
              <a:tr h="686758">
                <a:tc>
                  <a:txBody>
                    <a:bodyPr/>
                    <a:lstStyle/>
                    <a:p>
                      <a:r>
                        <a:rPr lang="en-GB" sz="1800" noProof="0" dirty="0" smtClean="0"/>
                        <a:t>Airport</a:t>
                      </a:r>
                      <a:r>
                        <a:rPr lang="en-GB" sz="1800" baseline="0" noProof="0" dirty="0" smtClean="0"/>
                        <a:t> operator is interested in connecting equipment such as air-conditioning and passenger transportation to a centralized facility management system. The operator could control the equipment dynamically based on flight schedules.</a:t>
                      </a:r>
                      <a:endParaRPr lang="en-GB" sz="1800" noProof="0" dirty="0"/>
                    </a:p>
                  </a:txBody>
                  <a:tcPr/>
                </a:tc>
              </a:tr>
            </a:tbl>
          </a:graphicData>
        </a:graphic>
      </p:graphicFrame>
      <p:sp>
        <p:nvSpPr>
          <p:cNvPr id="9" name="Textfeld 8"/>
          <p:cNvSpPr txBox="1"/>
          <p:nvPr/>
        </p:nvSpPr>
        <p:spPr>
          <a:xfrm>
            <a:off x="457200" y="5105400"/>
            <a:ext cx="8382000" cy="504056"/>
          </a:xfrm>
          <a:prstGeom prst="rect">
            <a:avLst/>
          </a:prstGeom>
          <a:solidFill>
            <a:srgbClr val="D0D8E8"/>
          </a:solidFill>
          <a:ln w="25400" cap="flat" cmpd="sng" algn="ctr">
            <a:noFill/>
            <a:prstDash val="solid"/>
          </a:ln>
          <a:effectLst/>
        </p:spPr>
        <p:txBody>
          <a:bodyPr lIns="432000" anchor="ctr"/>
          <a:lstStyle>
            <a:defPPr>
              <a:defRPr lang="de-DE"/>
            </a:defPPr>
            <a:lvl1pPr>
              <a:defRPr sz="1300" b="1">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b="0" dirty="0" smtClean="0"/>
              <a:t>Product Operators can benefit from the Connectivity and Data Sensors to approach their vision of flawless </a:t>
            </a:r>
            <a:r>
              <a:rPr lang="en-GB" sz="1800" b="0" dirty="0"/>
              <a:t>product </a:t>
            </a:r>
            <a:r>
              <a:rPr lang="en-GB" sz="1800" b="0" dirty="0" smtClean="0"/>
              <a:t>operations one </a:t>
            </a:r>
            <a:r>
              <a:rPr lang="en-GB" sz="1800" b="0" dirty="0"/>
              <a:t>step further </a:t>
            </a:r>
          </a:p>
        </p:txBody>
      </p:sp>
      <p:sp>
        <p:nvSpPr>
          <p:cNvPr id="10" name="Gleichschenkliges Dreieck 9"/>
          <p:cNvSpPr/>
          <p:nvPr/>
        </p:nvSpPr>
        <p:spPr bwMode="auto">
          <a:xfrm rot="5400000">
            <a:off x="121263" y="5249091"/>
            <a:ext cx="971013" cy="265604"/>
          </a:xfrm>
          <a:prstGeom prst="triangle">
            <a:avLst/>
          </a:prstGeom>
          <a:solidFill>
            <a:srgbClr val="4E81BE"/>
          </a:solidFill>
          <a:ln w="25400" cap="flat" cmpd="sng" algn="ctr">
            <a:noFill/>
            <a:prstDash val="solid"/>
            <a:headEnd/>
            <a:tailEnd/>
          </a:ln>
          <a:effectLst/>
        </p:spPr>
        <p:txBody>
          <a:bodyPr wrap="none"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Tree>
    <p:extLst>
      <p:ext uri="{BB962C8B-B14F-4D97-AF65-F5344CB8AC3E}">
        <p14:creationId xmlns:p14="http://schemas.microsoft.com/office/powerpoint/2010/main" val="107734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4. </a:t>
            </a:r>
            <a:r>
              <a:rPr lang="en-US" dirty="0"/>
              <a:t>Impact on </a:t>
            </a:r>
            <a:r>
              <a:rPr lang="en-US" dirty="0" smtClean="0"/>
              <a:t/>
            </a:r>
            <a:br>
              <a:rPr lang="en-US" dirty="0" smtClean="0"/>
            </a:br>
            <a:r>
              <a:rPr lang="en-US" dirty="0" smtClean="0"/>
              <a:t>service organizations</a:t>
            </a:r>
            <a:endParaRPr lang="de-DE"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276955236"/>
              </p:ext>
            </p:extLst>
          </p:nvPr>
        </p:nvGraphicFramePr>
        <p:xfrm>
          <a:off x="457200" y="1600200"/>
          <a:ext cx="8305800" cy="1584960"/>
        </p:xfrm>
        <a:graphic>
          <a:graphicData uri="http://schemas.openxmlformats.org/drawingml/2006/table">
            <a:tbl>
              <a:tblPr firstRow="1" bandRow="1">
                <a:tableStyleId>{5C22544A-7EE6-4342-B048-85BDC9FD1C3A}</a:tableStyleId>
              </a:tblPr>
              <a:tblGrid>
                <a:gridCol w="8305800"/>
              </a:tblGrid>
              <a:tr h="152128">
                <a:tc>
                  <a:txBody>
                    <a:bodyPr/>
                    <a:lstStyle/>
                    <a:p>
                      <a:r>
                        <a:rPr lang="en-GB" sz="2000" b="1" kern="1200" noProof="0" dirty="0" smtClean="0">
                          <a:solidFill>
                            <a:schemeClr val="lt1"/>
                          </a:solidFill>
                          <a:effectLst/>
                          <a:latin typeface="+mn-lt"/>
                          <a:ea typeface="+mn-ea"/>
                          <a:cs typeface="+mn-cs"/>
                        </a:rPr>
                        <a:t>Impact</a:t>
                      </a:r>
                      <a:r>
                        <a:rPr lang="en-GB" sz="2000" b="1" kern="1200" baseline="0" noProof="0" dirty="0" smtClean="0">
                          <a:solidFill>
                            <a:schemeClr val="lt1"/>
                          </a:solidFill>
                          <a:effectLst/>
                          <a:latin typeface="+mn-lt"/>
                          <a:ea typeface="+mn-ea"/>
                          <a:cs typeface="+mn-cs"/>
                        </a:rPr>
                        <a:t> of Connectivity and Data Sensors on Business Model</a:t>
                      </a:r>
                      <a:endParaRPr lang="en-GB" sz="2000" noProof="0" dirty="0"/>
                    </a:p>
                  </a:txBody>
                  <a:tcPr/>
                </a:tc>
              </a:tr>
              <a:tr h="686758">
                <a:tc>
                  <a:txBody>
                    <a:bodyPr/>
                    <a:lstStyle/>
                    <a:p>
                      <a:pPr marL="342900" indent="-342900">
                        <a:buAutoNum type="arabicPeriod"/>
                      </a:pPr>
                      <a:r>
                        <a:rPr lang="en-GB" sz="1800" noProof="0" dirty="0" smtClean="0"/>
                        <a:t>New technological capabilities to provide</a:t>
                      </a:r>
                      <a:r>
                        <a:rPr lang="en-GB" sz="1800" baseline="0" noProof="0" dirty="0" smtClean="0"/>
                        <a:t> advanced service offerings</a:t>
                      </a:r>
                    </a:p>
                    <a:p>
                      <a:pPr marL="342900" indent="-342900">
                        <a:buAutoNum type="arabicPeriod"/>
                      </a:pPr>
                      <a:r>
                        <a:rPr lang="en-GB" sz="1800" baseline="0" noProof="0" dirty="0" smtClean="0"/>
                        <a:t>Gain of competitive advantage due to the expertise of the service organisation and its access to the to the operational product data</a:t>
                      </a:r>
                    </a:p>
                    <a:p>
                      <a:pPr marL="342900" indent="-342900">
                        <a:buAutoNum type="arabicPeriod"/>
                      </a:pPr>
                      <a:r>
                        <a:rPr lang="en-GB" sz="1800" baseline="0" noProof="0" dirty="0" smtClean="0"/>
                        <a:t>Shift to outcome-based business models </a:t>
                      </a:r>
                      <a:endParaRPr lang="en-GB" sz="1800" noProof="0" dirty="0"/>
                    </a:p>
                  </a:txBody>
                  <a:tcPr/>
                </a:tc>
              </a:tr>
            </a:tbl>
          </a:graphicData>
        </a:graphic>
      </p:graphicFrame>
      <p:sp>
        <p:nvSpPr>
          <p:cNvPr id="8" name="Slide Number Placeholder 7"/>
          <p:cNvSpPr>
            <a:spLocks noGrp="1"/>
          </p:cNvSpPr>
          <p:nvPr>
            <p:ph type="sldNum" sz="quarter" idx="12"/>
          </p:nvPr>
        </p:nvSpPr>
        <p:spPr/>
        <p:txBody>
          <a:bodyPr/>
          <a:lstStyle/>
          <a:p>
            <a:pPr algn="r"/>
            <a:fld id="{B6F15528-21DE-4FAA-801E-634DDDAF4B2B}" type="slidenum">
              <a:rPr lang="en-US" smtClean="0"/>
              <a:pPr algn="r"/>
              <a:t>16</a:t>
            </a:fld>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val="2927053336"/>
              </p:ext>
            </p:extLst>
          </p:nvPr>
        </p:nvGraphicFramePr>
        <p:xfrm>
          <a:off x="457200" y="3429000"/>
          <a:ext cx="8305800" cy="1052518"/>
        </p:xfrm>
        <a:graphic>
          <a:graphicData uri="http://schemas.openxmlformats.org/drawingml/2006/table">
            <a:tbl>
              <a:tblPr firstRow="1" bandRow="1">
                <a:tableStyleId>{5C22544A-7EE6-4342-B048-85BDC9FD1C3A}</a:tableStyleId>
              </a:tblPr>
              <a:tblGrid>
                <a:gridCol w="8305800"/>
              </a:tblGrid>
              <a:tr h="152128">
                <a:tc>
                  <a:txBody>
                    <a:bodyPr/>
                    <a:lstStyle/>
                    <a:p>
                      <a:r>
                        <a:rPr lang="en-GB" sz="1800" b="1" kern="1200" baseline="0" noProof="0" dirty="0" smtClean="0">
                          <a:solidFill>
                            <a:schemeClr val="lt1"/>
                          </a:solidFill>
                          <a:effectLst/>
                          <a:latin typeface="+mn-lt"/>
                          <a:ea typeface="+mn-ea"/>
                          <a:cs typeface="+mn-cs"/>
                        </a:rPr>
                        <a:t>Example</a:t>
                      </a:r>
                      <a:endParaRPr lang="en-GB" sz="1800" b="1" kern="1200" baseline="0" noProof="0" dirty="0">
                        <a:solidFill>
                          <a:schemeClr val="lt1"/>
                        </a:solidFill>
                        <a:effectLst/>
                        <a:latin typeface="+mn-lt"/>
                        <a:ea typeface="+mn-ea"/>
                        <a:cs typeface="+mn-cs"/>
                      </a:endParaRPr>
                    </a:p>
                  </a:txBody>
                  <a:tcPr/>
                </a:tc>
              </a:tr>
              <a:tr h="686758">
                <a:tc>
                  <a:txBody>
                    <a:bodyPr/>
                    <a:lstStyle/>
                    <a:p>
                      <a:r>
                        <a:rPr lang="en-GB" sz="1800" b="1" noProof="0" dirty="0" smtClean="0"/>
                        <a:t>Performance Contracting</a:t>
                      </a:r>
                      <a:r>
                        <a:rPr lang="en-GB" sz="1800" b="1" baseline="0" noProof="0" dirty="0" smtClean="0"/>
                        <a:t> </a:t>
                      </a:r>
                      <a:r>
                        <a:rPr lang="en-GB" sz="1800" baseline="0" noProof="0" dirty="0" smtClean="0"/>
                        <a:t>would be an example where the service organisation is responsible for the availability and smooth operation of an industrial machine. </a:t>
                      </a:r>
                      <a:endParaRPr lang="en-GB" sz="1800" noProof="0" dirty="0"/>
                    </a:p>
                  </a:txBody>
                  <a:tcPr/>
                </a:tc>
              </a:tr>
            </a:tbl>
          </a:graphicData>
        </a:graphic>
      </p:graphicFrame>
      <p:sp>
        <p:nvSpPr>
          <p:cNvPr id="9" name="Textfeld 8"/>
          <p:cNvSpPr txBox="1"/>
          <p:nvPr/>
        </p:nvSpPr>
        <p:spPr>
          <a:xfrm>
            <a:off x="457200" y="4724400"/>
            <a:ext cx="8305800" cy="762000"/>
          </a:xfrm>
          <a:prstGeom prst="rect">
            <a:avLst/>
          </a:prstGeom>
          <a:solidFill>
            <a:srgbClr val="D0D8E8"/>
          </a:solidFill>
          <a:ln w="25400" cap="flat" cmpd="sng" algn="ctr">
            <a:noFill/>
            <a:prstDash val="solid"/>
          </a:ln>
          <a:effectLst/>
        </p:spPr>
        <p:txBody>
          <a:bodyPr lIns="432000" anchor="ctr"/>
          <a:lstStyle>
            <a:defPPr>
              <a:defRPr lang="de-DE"/>
            </a:defPPr>
            <a:lvl1pPr>
              <a:defRPr sz="1300" b="1">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b="0" dirty="0" smtClean="0"/>
              <a:t>Service Organisations can use industrial CPSs as a tool to increase service efficiency and drive innovation and hence the use of CPS becomes a key competitive factor in the service business</a:t>
            </a:r>
            <a:endParaRPr lang="en-GB" sz="1800" b="0" dirty="0"/>
          </a:p>
        </p:txBody>
      </p:sp>
      <p:sp>
        <p:nvSpPr>
          <p:cNvPr id="10" name="Gleichschenkliges Dreieck 9"/>
          <p:cNvSpPr/>
          <p:nvPr/>
        </p:nvSpPr>
        <p:spPr bwMode="auto">
          <a:xfrm rot="5400000">
            <a:off x="225771" y="4972599"/>
            <a:ext cx="761998" cy="265604"/>
          </a:xfrm>
          <a:prstGeom prst="triangle">
            <a:avLst/>
          </a:prstGeom>
          <a:solidFill>
            <a:srgbClr val="4E81BE"/>
          </a:solidFill>
          <a:ln w="25400" cap="flat" cmpd="sng" algn="ctr">
            <a:noFill/>
            <a:prstDash val="solid"/>
            <a:headEnd/>
            <a:tailEnd/>
          </a:ln>
          <a:effectLst/>
        </p:spPr>
        <p:txBody>
          <a:bodyPr wrap="none"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Tree>
    <p:extLst>
      <p:ext uri="{BB962C8B-B14F-4D97-AF65-F5344CB8AC3E}">
        <p14:creationId xmlns:p14="http://schemas.microsoft.com/office/powerpoint/2010/main" val="2157691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de-DE"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Rectangle 8"/>
          <p:cNvSpPr>
            <a:spLocks noChangeArrowheads="1"/>
          </p:cNvSpPr>
          <p:nvPr/>
        </p:nvSpPr>
        <p:spPr bwMode="gray">
          <a:xfrm>
            <a:off x="1046163" y="2874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Methodology</a:t>
            </a:r>
          </a:p>
        </p:txBody>
      </p:sp>
      <p:sp>
        <p:nvSpPr>
          <p:cNvPr id="6" name="Rectangle 9"/>
          <p:cNvSpPr>
            <a:spLocks noChangeArrowheads="1"/>
          </p:cNvSpPr>
          <p:nvPr/>
        </p:nvSpPr>
        <p:spPr bwMode="gray">
          <a:xfrm>
            <a:off x="458788" y="2874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3</a:t>
            </a:r>
          </a:p>
        </p:txBody>
      </p:sp>
      <p:sp>
        <p:nvSpPr>
          <p:cNvPr id="7" name="Rectangle 10"/>
          <p:cNvSpPr>
            <a:spLocks noChangeArrowheads="1"/>
          </p:cNvSpPr>
          <p:nvPr/>
        </p:nvSpPr>
        <p:spPr bwMode="gray">
          <a:xfrm>
            <a:off x="458788" y="2874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8" name="Rectangle 13"/>
          <p:cNvSpPr>
            <a:spLocks noChangeArrowheads="1"/>
          </p:cNvSpPr>
          <p:nvPr/>
        </p:nvSpPr>
        <p:spPr bwMode="gray">
          <a:xfrm>
            <a:off x="1046163" y="2176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Research Question and Related Work</a:t>
            </a:r>
          </a:p>
        </p:txBody>
      </p:sp>
      <p:sp>
        <p:nvSpPr>
          <p:cNvPr id="9" name="Rectangle 14"/>
          <p:cNvSpPr>
            <a:spLocks noChangeArrowheads="1"/>
          </p:cNvSpPr>
          <p:nvPr/>
        </p:nvSpPr>
        <p:spPr bwMode="gray">
          <a:xfrm>
            <a:off x="458788" y="2176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smtClean="0">
                <a:solidFill>
                  <a:srgbClr val="FFFFFF"/>
                </a:solidFill>
                <a:ea typeface="MS PGothic" pitchFamily="34" charset="-128"/>
              </a:rPr>
              <a:t>2</a:t>
            </a:r>
            <a:endParaRPr lang="en-US" sz="2800" dirty="0">
              <a:solidFill>
                <a:srgbClr val="FFFFFF"/>
              </a:solidFill>
              <a:ea typeface="MS PGothic" pitchFamily="34" charset="-128"/>
            </a:endParaRPr>
          </a:p>
        </p:txBody>
      </p:sp>
      <p:sp>
        <p:nvSpPr>
          <p:cNvPr id="10" name="Rectangle 15"/>
          <p:cNvSpPr>
            <a:spLocks noChangeArrowheads="1"/>
          </p:cNvSpPr>
          <p:nvPr/>
        </p:nvSpPr>
        <p:spPr bwMode="gray">
          <a:xfrm>
            <a:off x="458788" y="2176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1" name="Rectangle 4"/>
          <p:cNvSpPr>
            <a:spLocks noChangeArrowheads="1"/>
          </p:cNvSpPr>
          <p:nvPr/>
        </p:nvSpPr>
        <p:spPr bwMode="gray">
          <a:xfrm>
            <a:off x="1046742" y="1477963"/>
            <a:ext cx="7628946"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Motivation and Introduction</a:t>
            </a:r>
          </a:p>
        </p:txBody>
      </p:sp>
      <p:sp>
        <p:nvSpPr>
          <p:cNvPr id="12" name="Rectangle 5"/>
          <p:cNvSpPr>
            <a:spLocks noChangeArrowheads="1"/>
          </p:cNvSpPr>
          <p:nvPr/>
        </p:nvSpPr>
        <p:spPr bwMode="gray">
          <a:xfrm>
            <a:off x="458789" y="1477963"/>
            <a:ext cx="587906"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1</a:t>
            </a:r>
          </a:p>
        </p:txBody>
      </p:sp>
      <p:sp>
        <p:nvSpPr>
          <p:cNvPr id="13" name="Rectangle 6"/>
          <p:cNvSpPr>
            <a:spLocks noChangeArrowheads="1"/>
          </p:cNvSpPr>
          <p:nvPr/>
        </p:nvSpPr>
        <p:spPr bwMode="gray">
          <a:xfrm>
            <a:off x="458788" y="1477963"/>
            <a:ext cx="8209935"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4" name="Rectangle 8"/>
          <p:cNvSpPr>
            <a:spLocks noChangeArrowheads="1"/>
          </p:cNvSpPr>
          <p:nvPr/>
        </p:nvSpPr>
        <p:spPr bwMode="gray">
          <a:xfrm>
            <a:off x="1046163" y="3573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Results and Implications</a:t>
            </a:r>
          </a:p>
        </p:txBody>
      </p:sp>
      <p:sp>
        <p:nvSpPr>
          <p:cNvPr id="15" name="Rectangle 9"/>
          <p:cNvSpPr>
            <a:spLocks noChangeArrowheads="1"/>
          </p:cNvSpPr>
          <p:nvPr/>
        </p:nvSpPr>
        <p:spPr bwMode="gray">
          <a:xfrm>
            <a:off x="458788" y="3573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4</a:t>
            </a:r>
          </a:p>
        </p:txBody>
      </p:sp>
      <p:sp>
        <p:nvSpPr>
          <p:cNvPr id="16" name="Rectangle 10"/>
          <p:cNvSpPr>
            <a:spLocks noChangeArrowheads="1"/>
          </p:cNvSpPr>
          <p:nvPr/>
        </p:nvSpPr>
        <p:spPr bwMode="gray">
          <a:xfrm>
            <a:off x="458788" y="3573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7" name="Rectangle 8"/>
          <p:cNvSpPr>
            <a:spLocks noChangeArrowheads="1"/>
          </p:cNvSpPr>
          <p:nvPr/>
        </p:nvSpPr>
        <p:spPr bwMode="gray">
          <a:xfrm>
            <a:off x="1046163" y="4271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Practical and Theoretical Contribution, Limitations and Conclusion</a:t>
            </a:r>
          </a:p>
        </p:txBody>
      </p:sp>
      <p:sp>
        <p:nvSpPr>
          <p:cNvPr id="18" name="Rectangle 9"/>
          <p:cNvSpPr>
            <a:spLocks noChangeArrowheads="1"/>
          </p:cNvSpPr>
          <p:nvPr/>
        </p:nvSpPr>
        <p:spPr bwMode="gray">
          <a:xfrm>
            <a:off x="458788" y="4271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5</a:t>
            </a:r>
          </a:p>
        </p:txBody>
      </p:sp>
      <p:sp>
        <p:nvSpPr>
          <p:cNvPr id="19" name="Rectangle 10"/>
          <p:cNvSpPr>
            <a:spLocks noChangeArrowheads="1"/>
          </p:cNvSpPr>
          <p:nvPr/>
        </p:nvSpPr>
        <p:spPr bwMode="gray">
          <a:xfrm>
            <a:off x="458788" y="4271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Tree>
    <p:extLst>
      <p:ext uri="{BB962C8B-B14F-4D97-AF65-F5344CB8AC3E}">
        <p14:creationId xmlns:p14="http://schemas.microsoft.com/office/powerpoint/2010/main" val="372440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defTabSz="785813" eaLnBrk="0" hangingPunct="0"/>
            <a:r>
              <a:rPr lang="en-US" dirty="0" smtClean="0"/>
              <a:t>Practical &amp; theoretical contributions,</a:t>
            </a:r>
            <a:br>
              <a:rPr lang="en-US" dirty="0" smtClean="0"/>
            </a:br>
            <a:r>
              <a:rPr lang="en-US" dirty="0" smtClean="0"/>
              <a:t>limitations</a:t>
            </a:r>
            <a:endParaRPr lang="en-US" dirty="0"/>
          </a:p>
        </p:txBody>
      </p:sp>
      <p:sp>
        <p:nvSpPr>
          <p:cNvPr id="6" name="Inhaltsplatzhalter 5"/>
          <p:cNvSpPr>
            <a:spLocks noGrp="1"/>
          </p:cNvSpPr>
          <p:nvPr>
            <p:ph idx="1"/>
          </p:nvPr>
        </p:nvSpPr>
        <p:spPr/>
        <p:txBody>
          <a:bodyPr/>
          <a:lstStyle/>
          <a:p>
            <a:endParaRPr lang="de-DE"/>
          </a:p>
        </p:txBody>
      </p:sp>
      <p:sp>
        <p:nvSpPr>
          <p:cNvPr id="2" name="AutoShape 6" descr="http://www.drillingcontractor.org/wp-content/uploads/2012/01/webapache_gom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Rechteck 2"/>
          <p:cNvSpPr/>
          <p:nvPr/>
        </p:nvSpPr>
        <p:spPr bwMode="auto">
          <a:xfrm>
            <a:off x="468314" y="3131312"/>
            <a:ext cx="849629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100" b="1" kern="0" dirty="0" smtClean="0">
                <a:solidFill>
                  <a:srgbClr val="FFFFFF"/>
                </a:solidFill>
                <a:latin typeface="+mj-lt"/>
              </a:rPr>
              <a:t>Limitations</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49" name="Rechteck 3"/>
          <p:cNvSpPr/>
          <p:nvPr/>
        </p:nvSpPr>
        <p:spPr bwMode="auto">
          <a:xfrm>
            <a:off x="468313" y="3388922"/>
            <a:ext cx="8496299" cy="1182550"/>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dirty="0" smtClean="0"/>
              <a:t>Limited generalizability due to case study approach </a:t>
            </a:r>
          </a:p>
          <a:p>
            <a:pPr marL="174625" indent="-174625" fontAlgn="base">
              <a:spcBef>
                <a:spcPct val="20000"/>
              </a:spcBef>
              <a:spcAft>
                <a:spcPct val="0"/>
              </a:spcAft>
              <a:buClr>
                <a:schemeClr val="accent2"/>
              </a:buClr>
              <a:buFont typeface="Webdings" pitchFamily="18" charset="2"/>
              <a:buChar char="4"/>
              <a:defRPr/>
            </a:pPr>
            <a:r>
              <a:rPr lang="en-GB" sz="1400" dirty="0" smtClean="0"/>
              <a:t>Limitation could be by overcome by investigating </a:t>
            </a:r>
            <a:r>
              <a:rPr lang="en-GB" sz="1400" dirty="0"/>
              <a:t>more cases in different </a:t>
            </a:r>
            <a:r>
              <a:rPr lang="en-GB" sz="1400" dirty="0" smtClean="0"/>
              <a:t>industries</a:t>
            </a:r>
          </a:p>
          <a:p>
            <a:pPr fontAlgn="base">
              <a:spcBef>
                <a:spcPct val="20000"/>
              </a:spcBef>
              <a:spcAft>
                <a:spcPct val="0"/>
              </a:spcAft>
              <a:buClr>
                <a:schemeClr val="accent2"/>
              </a:buClr>
              <a:defRPr/>
            </a:pPr>
            <a:endParaRPr lang="en-US" sz="1300" b="1" dirty="0" smtClean="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endParaRPr lang="en-US" sz="1300" dirty="0" smtClean="0">
              <a:solidFill>
                <a:schemeClr val="tx1">
                  <a:lumMod val="85000"/>
                  <a:lumOff val="15000"/>
                </a:schemeClr>
              </a:solidFill>
            </a:endParaRPr>
          </a:p>
          <a:p>
            <a:pPr lvl="0">
              <a:spcBef>
                <a:spcPct val="20000"/>
              </a:spcBef>
              <a:defRPr/>
            </a:pPr>
            <a:endParaRPr lang="en-US" sz="1300" kern="0" dirty="0">
              <a:latin typeface="+mj-lt"/>
            </a:endParaRPr>
          </a:p>
        </p:txBody>
      </p:sp>
      <p:sp>
        <p:nvSpPr>
          <p:cNvPr id="52" name="Rechteck 2"/>
          <p:cNvSpPr/>
          <p:nvPr/>
        </p:nvSpPr>
        <p:spPr bwMode="auto">
          <a:xfrm>
            <a:off x="460375" y="1340386"/>
            <a:ext cx="417328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kumimoji="0" lang="en-US" sz="1100" b="1" i="0" u="none" strike="noStrike" kern="0" cap="none" spc="0" normalizeH="0" baseline="0" dirty="0" smtClean="0">
                <a:ln>
                  <a:noFill/>
                </a:ln>
                <a:solidFill>
                  <a:srgbClr val="FFFFFF"/>
                </a:solidFill>
                <a:effectLst/>
                <a:uLnTx/>
                <a:uFillTx/>
                <a:latin typeface="+mj-lt"/>
              </a:rPr>
              <a:t>Theoretical contribution</a:t>
            </a:r>
          </a:p>
        </p:txBody>
      </p:sp>
      <p:sp>
        <p:nvSpPr>
          <p:cNvPr id="69" name="Rechteck 3"/>
          <p:cNvSpPr/>
          <p:nvPr/>
        </p:nvSpPr>
        <p:spPr bwMode="auto">
          <a:xfrm>
            <a:off x="457969" y="1597995"/>
            <a:ext cx="4175694" cy="822893"/>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dirty="0" smtClean="0"/>
              <a:t>Important </a:t>
            </a:r>
            <a:r>
              <a:rPr lang="en-GB" sz="1400" dirty="0"/>
              <a:t>step for </a:t>
            </a:r>
            <a:r>
              <a:rPr lang="en-GB" sz="1400" b="1" dirty="0"/>
              <a:t>understanding the impact </a:t>
            </a:r>
            <a:r>
              <a:rPr lang="en-GB" sz="1400" b="1" dirty="0" smtClean="0"/>
              <a:t/>
            </a:r>
            <a:br>
              <a:rPr lang="en-GB" sz="1400" b="1" dirty="0" smtClean="0"/>
            </a:br>
            <a:r>
              <a:rPr lang="en-GB" sz="1400" b="1" dirty="0" smtClean="0"/>
              <a:t>of cyber-physical industrial equipment on the industrial service business </a:t>
            </a:r>
            <a:endParaRPr lang="en-US" sz="1300" b="1" dirty="0">
              <a:solidFill>
                <a:schemeClr val="tx1">
                  <a:lumMod val="85000"/>
                  <a:lumOff val="15000"/>
                </a:schemeClr>
              </a:solidFill>
            </a:endParaRPr>
          </a:p>
        </p:txBody>
      </p:sp>
      <p:sp>
        <p:nvSpPr>
          <p:cNvPr id="11" name="Rechteck 2"/>
          <p:cNvSpPr/>
          <p:nvPr/>
        </p:nvSpPr>
        <p:spPr bwMode="auto">
          <a:xfrm>
            <a:off x="4791325" y="1340386"/>
            <a:ext cx="417328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kumimoji="0" lang="en-US" sz="1100" b="1" i="0" u="none" strike="noStrike" kern="0" cap="none" spc="0" normalizeH="0" baseline="0" dirty="0" smtClean="0">
                <a:ln>
                  <a:noFill/>
                </a:ln>
                <a:solidFill>
                  <a:srgbClr val="FFFFFF"/>
                </a:solidFill>
                <a:effectLst/>
                <a:uLnTx/>
                <a:uFillTx/>
                <a:latin typeface="+mj-lt"/>
              </a:rPr>
              <a:t>Practical contribution</a:t>
            </a:r>
          </a:p>
        </p:txBody>
      </p:sp>
      <p:sp>
        <p:nvSpPr>
          <p:cNvPr id="12" name="Rechteck 3"/>
          <p:cNvSpPr/>
          <p:nvPr/>
        </p:nvSpPr>
        <p:spPr bwMode="auto">
          <a:xfrm>
            <a:off x="4788919" y="1597995"/>
            <a:ext cx="4175694" cy="822893"/>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dirty="0"/>
              <a:t>V</a:t>
            </a:r>
            <a:r>
              <a:rPr lang="en-GB" sz="1400" dirty="0" smtClean="0"/>
              <a:t>aluable </a:t>
            </a:r>
            <a:r>
              <a:rPr lang="en-GB" sz="1400" dirty="0"/>
              <a:t>insights on the </a:t>
            </a:r>
            <a:r>
              <a:rPr lang="en-GB" sz="1400" dirty="0" smtClean="0"/>
              <a:t>potential business value of CPS </a:t>
            </a:r>
            <a:r>
              <a:rPr lang="en-GB" sz="1400" b="1" dirty="0" smtClean="0"/>
              <a:t>for </a:t>
            </a:r>
            <a:r>
              <a:rPr lang="en-GB" sz="1400" b="1" dirty="0"/>
              <a:t>the service business </a:t>
            </a:r>
            <a:endParaRPr lang="en-GB" sz="1400" b="1" dirty="0" smtClean="0"/>
          </a:p>
          <a:p>
            <a:pPr marL="174625" indent="-174625" fontAlgn="base">
              <a:spcBef>
                <a:spcPct val="20000"/>
              </a:spcBef>
              <a:spcAft>
                <a:spcPct val="0"/>
              </a:spcAft>
              <a:buClr>
                <a:schemeClr val="accent2"/>
              </a:buClr>
              <a:buFont typeface="Webdings" pitchFamily="18" charset="2"/>
              <a:buChar char="4"/>
              <a:defRPr/>
            </a:pPr>
            <a:r>
              <a:rPr lang="en-GB" sz="1400" dirty="0" smtClean="0"/>
              <a:t>Best practices for technology </a:t>
            </a:r>
            <a:r>
              <a:rPr lang="en-GB" sz="1400" dirty="0" err="1" smtClean="0"/>
              <a:t>exploiration</a:t>
            </a:r>
            <a:endParaRPr lang="en-US" sz="1300" dirty="0">
              <a:solidFill>
                <a:schemeClr val="tx1">
                  <a:lumMod val="85000"/>
                  <a:lumOff val="15000"/>
                </a:schemeClr>
              </a:solidFill>
            </a:endParaRPr>
          </a:p>
        </p:txBody>
      </p:sp>
      <p:pic>
        <p:nvPicPr>
          <p:cNvPr id="43010" name="Picture 2" descr="http://www.cra.org/ccc/files/images/activities/theory.jpg"/>
          <p:cNvPicPr>
            <a:picLocks noChangeAspect="1" noChangeArrowheads="1"/>
          </p:cNvPicPr>
          <p:nvPr/>
        </p:nvPicPr>
        <p:blipFill rotWithShape="1">
          <a:blip r:embed="rId3">
            <a:extLst>
              <a:ext uri="{28A0092B-C50C-407E-A947-70E740481C1C}">
                <a14:useLocalDpi xmlns:a14="http://schemas.microsoft.com/office/drawing/2010/main" val="0"/>
              </a:ext>
            </a:extLst>
          </a:blip>
          <a:srcRect t="18420" r="7455" b="50000"/>
          <a:stretch/>
        </p:blipFill>
        <p:spPr bwMode="auto">
          <a:xfrm>
            <a:off x="457970" y="2420888"/>
            <a:ext cx="4175694" cy="59439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picturethismyway.files.wordpress.com/2013/08/metal-practical-lighting-assignment1-2013-499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723" b="16913"/>
          <a:stretch/>
        </p:blipFill>
        <p:spPr bwMode="auto">
          <a:xfrm>
            <a:off x="4791325" y="2420888"/>
            <a:ext cx="4173287" cy="594394"/>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2"/>
          <p:cNvSpPr/>
          <p:nvPr/>
        </p:nvSpPr>
        <p:spPr bwMode="auto">
          <a:xfrm>
            <a:off x="468314" y="4664028"/>
            <a:ext cx="849629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100" b="1" kern="0" dirty="0" smtClean="0">
                <a:solidFill>
                  <a:srgbClr val="FFFFFF"/>
                </a:solidFill>
                <a:latin typeface="+mj-lt"/>
              </a:rPr>
              <a:t>Future Work</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14" name="Rechteck 3"/>
          <p:cNvSpPr/>
          <p:nvPr/>
        </p:nvSpPr>
        <p:spPr bwMode="auto">
          <a:xfrm>
            <a:off x="468313" y="4921638"/>
            <a:ext cx="8496299" cy="1021962"/>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US" sz="1400" dirty="0" smtClean="0"/>
              <a:t>Understand the link between service business models and technical capabilities that are necessary for implementation</a:t>
            </a:r>
          </a:p>
          <a:p>
            <a:pPr marL="174625" indent="-174625" fontAlgn="base">
              <a:spcBef>
                <a:spcPct val="20000"/>
              </a:spcBef>
              <a:spcAft>
                <a:spcPct val="0"/>
              </a:spcAft>
              <a:buClr>
                <a:schemeClr val="accent2"/>
              </a:buClr>
              <a:buFont typeface="Webdings" pitchFamily="18" charset="2"/>
              <a:buChar char="4"/>
              <a:defRPr/>
            </a:pPr>
            <a:r>
              <a:rPr lang="de-DE" sz="1400" kern="0" dirty="0" err="1" smtClean="0">
                <a:latin typeface="+mj-lt"/>
              </a:rPr>
              <a:t>Taxonomy</a:t>
            </a:r>
            <a:r>
              <a:rPr lang="de-DE" sz="1400" kern="0" dirty="0" smtClean="0">
                <a:latin typeface="+mj-lt"/>
              </a:rPr>
              <a:t> </a:t>
            </a:r>
            <a:r>
              <a:rPr lang="de-DE" sz="1400" kern="0" dirty="0" err="1" smtClean="0">
                <a:latin typeface="+mj-lt"/>
              </a:rPr>
              <a:t>of</a:t>
            </a:r>
            <a:r>
              <a:rPr lang="de-DE" sz="1400" kern="0" dirty="0" smtClean="0">
                <a:latin typeface="+mj-lt"/>
              </a:rPr>
              <a:t> smart service </a:t>
            </a:r>
            <a:r>
              <a:rPr lang="de-DE" sz="1400" kern="0" dirty="0" err="1" smtClean="0">
                <a:latin typeface="+mj-lt"/>
              </a:rPr>
              <a:t>scenarios</a:t>
            </a:r>
            <a:r>
              <a:rPr lang="de-DE" sz="1400" kern="0" dirty="0" smtClean="0">
                <a:latin typeface="+mj-lt"/>
              </a:rPr>
              <a:t> </a:t>
            </a:r>
            <a:r>
              <a:rPr lang="de-DE" sz="1400" kern="0" dirty="0" smtClean="0">
                <a:latin typeface="+mj-lt"/>
                <a:sym typeface="Wingdings" panose="05000000000000000000" pitchFamily="2" charset="2"/>
              </a:rPr>
              <a:t> </a:t>
            </a:r>
            <a:r>
              <a:rPr lang="de-DE" sz="1400" kern="0" dirty="0" err="1" smtClean="0">
                <a:latin typeface="+mj-lt"/>
                <a:sym typeface="Wingdings" panose="05000000000000000000" pitchFamily="2" charset="2"/>
              </a:rPr>
              <a:t>Identify</a:t>
            </a:r>
            <a:r>
              <a:rPr lang="de-DE" sz="1400" kern="0" dirty="0" smtClean="0">
                <a:latin typeface="+mj-lt"/>
                <a:sym typeface="Wingdings" panose="05000000000000000000" pitchFamily="2" charset="2"/>
              </a:rPr>
              <a:t> </a:t>
            </a:r>
            <a:r>
              <a:rPr lang="de-DE" sz="1400" kern="0" dirty="0" err="1" smtClean="0">
                <a:latin typeface="+mj-lt"/>
                <a:sym typeface="Wingdings" panose="05000000000000000000" pitchFamily="2" charset="2"/>
              </a:rPr>
              <a:t>scenario</a:t>
            </a:r>
            <a:r>
              <a:rPr lang="de-DE" sz="1400" kern="0" dirty="0" smtClean="0">
                <a:latin typeface="+mj-lt"/>
                <a:sym typeface="Wingdings" panose="05000000000000000000" pitchFamily="2" charset="2"/>
              </a:rPr>
              <a:t> </a:t>
            </a:r>
            <a:r>
              <a:rPr lang="de-DE" sz="1400" kern="0" dirty="0" err="1" smtClean="0">
                <a:latin typeface="+mj-lt"/>
                <a:sym typeface="Wingdings" panose="05000000000000000000" pitchFamily="2" charset="2"/>
              </a:rPr>
              <a:t>archtetypes</a:t>
            </a:r>
            <a:r>
              <a:rPr lang="de-DE" sz="1400" kern="0" dirty="0" smtClean="0">
                <a:latin typeface="+mj-lt"/>
                <a:sym typeface="Wingdings" panose="05000000000000000000" pitchFamily="2" charset="2"/>
              </a:rPr>
              <a:t> and </a:t>
            </a:r>
            <a:r>
              <a:rPr lang="de-DE" sz="1400" kern="0" dirty="0" err="1" smtClean="0">
                <a:latin typeface="+mj-lt"/>
                <a:sym typeface="Wingdings" panose="05000000000000000000" pitchFamily="2" charset="2"/>
              </a:rPr>
              <a:t>derive</a:t>
            </a:r>
            <a:r>
              <a:rPr lang="de-DE" sz="1400" kern="0" dirty="0" smtClean="0">
                <a:latin typeface="+mj-lt"/>
                <a:sym typeface="Wingdings" panose="05000000000000000000" pitchFamily="2" charset="2"/>
              </a:rPr>
              <a:t> </a:t>
            </a:r>
            <a:r>
              <a:rPr lang="de-DE" sz="1400" kern="0" dirty="0" err="1" smtClean="0">
                <a:latin typeface="+mj-lt"/>
                <a:sym typeface="Wingdings" panose="05000000000000000000" pitchFamily="2" charset="2"/>
              </a:rPr>
              <a:t>business</a:t>
            </a:r>
            <a:r>
              <a:rPr lang="de-DE" sz="1400" kern="0" dirty="0" smtClean="0">
                <a:latin typeface="+mj-lt"/>
                <a:sym typeface="Wingdings" panose="05000000000000000000" pitchFamily="2" charset="2"/>
              </a:rPr>
              <a:t> </a:t>
            </a:r>
            <a:r>
              <a:rPr lang="de-DE" sz="1400" kern="0" dirty="0" err="1" smtClean="0">
                <a:latin typeface="+mj-lt"/>
                <a:sym typeface="Wingdings" panose="05000000000000000000" pitchFamily="2" charset="2"/>
              </a:rPr>
              <a:t>models</a:t>
            </a:r>
            <a:r>
              <a:rPr lang="de-DE" sz="1400" kern="0" dirty="0" smtClean="0">
                <a:latin typeface="+mj-lt"/>
                <a:sym typeface="Wingdings" panose="05000000000000000000" pitchFamily="2" charset="2"/>
              </a:rPr>
              <a:t> </a:t>
            </a:r>
          </a:p>
          <a:p>
            <a:pPr marL="174625" indent="-174625" fontAlgn="base">
              <a:spcBef>
                <a:spcPct val="20000"/>
              </a:spcBef>
              <a:spcAft>
                <a:spcPct val="0"/>
              </a:spcAft>
              <a:buClr>
                <a:schemeClr val="accent2"/>
              </a:buClr>
              <a:buFont typeface="Webdings" pitchFamily="18" charset="2"/>
              <a:buChar char="4"/>
              <a:defRPr/>
            </a:pPr>
            <a:endParaRPr lang="en-US" sz="1300" kern="0" dirty="0">
              <a:latin typeface="+mj-lt"/>
            </a:endParaRPr>
          </a:p>
        </p:txBody>
      </p:sp>
      <p:sp>
        <p:nvSpPr>
          <p:cNvPr id="18"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18</a:t>
            </a:fld>
            <a:endParaRPr lang="en-US" dirty="0"/>
          </a:p>
        </p:txBody>
      </p:sp>
    </p:spTree>
    <p:extLst>
      <p:ext uri="{BB962C8B-B14F-4D97-AF65-F5344CB8AC3E}">
        <p14:creationId xmlns:p14="http://schemas.microsoft.com/office/powerpoint/2010/main" val="18373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000000"/>
                </a:solidFill>
              </a:rPr>
              <a:t>References</a:t>
            </a:r>
            <a:endParaRPr lang="en-US" dirty="0">
              <a:solidFill>
                <a:srgbClr val="000000"/>
              </a:solidFill>
            </a:endParaRPr>
          </a:p>
        </p:txBody>
      </p:sp>
      <p:sp>
        <p:nvSpPr>
          <p:cNvPr id="7"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19</a:t>
            </a:fld>
            <a:endParaRPr lang="en-US" dirty="0"/>
          </a:p>
        </p:txBody>
      </p:sp>
      <p:sp>
        <p:nvSpPr>
          <p:cNvPr id="8" name="Rechteck 7"/>
          <p:cNvSpPr/>
          <p:nvPr/>
        </p:nvSpPr>
        <p:spPr bwMode="auto">
          <a:xfrm>
            <a:off x="0" y="1066800"/>
            <a:ext cx="9144000" cy="5791200"/>
          </a:xfrm>
          <a:prstGeom prst="rect">
            <a:avLst/>
          </a:prstGeom>
          <a:noFill/>
          <a:ln w="9525" cap="flat" cmpd="sng" algn="ctr">
            <a:noFill/>
            <a:prstDash val="solid"/>
            <a:round/>
            <a:headEnd type="none" w="med" len="med"/>
            <a:tailEnd type="none" w="med" len="med"/>
          </a:ln>
          <a:effectLst/>
          <a:extLst/>
        </p:spPr>
        <p:txBody>
          <a:bodyPr vert="horz" wrap="square" lIns="252000" tIns="45720" rIns="252000" bIns="45720" numCol="1" rtlCol="0" anchor="ctr" anchorCtr="0" compatLnSpc="1">
            <a:prstTxWarp prst="textNoShape">
              <a:avLst/>
            </a:prstTxWarp>
          </a:bodyPr>
          <a:lstStyle/>
          <a:p>
            <a:pPr marL="444500" indent="-444500" defTabSz="901700">
              <a:tabLst>
                <a:tab pos="177800" algn="l"/>
                <a:tab pos="266700" algn="l"/>
                <a:tab pos="622300" algn="l"/>
              </a:tabLst>
            </a:pPr>
            <a:r>
              <a:rPr lang="en-US" sz="1050" dirty="0">
                <a:solidFill>
                  <a:srgbClr val="000000"/>
                </a:solidFill>
              </a:rPr>
              <a:t>[1]	 Lightfoot H, Baines T, Smart P. The Servitization of Manufacturing: A Systematic Literature Review of Interdependent Trends. International Journal of Operations &amp; Production Management 2013;33:1408–34.</a:t>
            </a:r>
          </a:p>
          <a:p>
            <a:pPr marL="444500" indent="-444500" defTabSz="901700">
              <a:tabLst>
                <a:tab pos="177800" algn="l"/>
                <a:tab pos="266700" algn="l"/>
                <a:tab pos="622300" algn="l"/>
              </a:tabLst>
            </a:pPr>
            <a:r>
              <a:rPr lang="en-US" sz="1050" dirty="0">
                <a:solidFill>
                  <a:srgbClr val="000000"/>
                </a:solidFill>
              </a:rPr>
              <a:t>[2]	 Oliva R, </a:t>
            </a:r>
            <a:r>
              <a:rPr lang="en-US" sz="1050" dirty="0" err="1">
                <a:solidFill>
                  <a:srgbClr val="000000"/>
                </a:solidFill>
              </a:rPr>
              <a:t>Kallenberg</a:t>
            </a:r>
            <a:r>
              <a:rPr lang="en-US" sz="1050" dirty="0">
                <a:solidFill>
                  <a:srgbClr val="000000"/>
                </a:solidFill>
              </a:rPr>
              <a:t> R. Managing the Transition from Products to Services. International Journal of Service Industry Management 2003;14:160–72.</a:t>
            </a:r>
          </a:p>
          <a:p>
            <a:pPr marL="444500" indent="-444500" defTabSz="901700">
              <a:tabLst>
                <a:tab pos="177800" algn="l"/>
                <a:tab pos="266700" algn="l"/>
                <a:tab pos="622300" algn="l"/>
              </a:tabLst>
            </a:pPr>
            <a:r>
              <a:rPr lang="en-US" sz="1050" dirty="0">
                <a:solidFill>
                  <a:srgbClr val="000000"/>
                </a:solidFill>
              </a:rPr>
              <a:t>[3]	 Neely A. Exploring the financial consequences of the servitization of manufacturing. Operations Management Research 2008;1:103–18.</a:t>
            </a:r>
          </a:p>
          <a:p>
            <a:pPr marL="444500" indent="-444500" defTabSz="901700">
              <a:tabLst>
                <a:tab pos="177800" algn="l"/>
                <a:tab pos="266700" algn="l"/>
                <a:tab pos="622300" algn="l"/>
              </a:tabLst>
            </a:pPr>
            <a:r>
              <a:rPr lang="en-US" sz="1050" dirty="0">
                <a:solidFill>
                  <a:srgbClr val="000000"/>
                </a:solidFill>
              </a:rPr>
              <a:t>[4]	 </a:t>
            </a:r>
            <a:r>
              <a:rPr lang="en-US" sz="1050" dirty="0" err="1">
                <a:solidFill>
                  <a:srgbClr val="000000"/>
                </a:solidFill>
              </a:rPr>
              <a:t>Strähle</a:t>
            </a:r>
            <a:r>
              <a:rPr lang="en-US" sz="1050" dirty="0">
                <a:solidFill>
                  <a:srgbClr val="000000"/>
                </a:solidFill>
              </a:rPr>
              <a:t> O, </a:t>
            </a:r>
            <a:r>
              <a:rPr lang="en-US" sz="1050" dirty="0" err="1">
                <a:solidFill>
                  <a:srgbClr val="000000"/>
                </a:solidFill>
              </a:rPr>
              <a:t>Füllemann</a:t>
            </a:r>
            <a:r>
              <a:rPr lang="en-US" sz="1050" dirty="0">
                <a:solidFill>
                  <a:srgbClr val="000000"/>
                </a:solidFill>
              </a:rPr>
              <a:t> M, Bending O. Service now! Time to wake up the sleeping giant. Munich: Bain &amp; Company; 2012.</a:t>
            </a:r>
          </a:p>
          <a:p>
            <a:pPr marL="444500" indent="-444500" defTabSz="901700">
              <a:tabLst>
                <a:tab pos="177800" algn="l"/>
                <a:tab pos="266700" algn="l"/>
                <a:tab pos="622300" algn="l"/>
              </a:tabLst>
            </a:pPr>
            <a:r>
              <a:rPr lang="en-US" sz="1050" dirty="0">
                <a:solidFill>
                  <a:srgbClr val="000000"/>
                </a:solidFill>
              </a:rPr>
              <a:t>[5]	 </a:t>
            </a:r>
            <a:r>
              <a:rPr lang="en-US" sz="1050" dirty="0" err="1">
                <a:solidFill>
                  <a:srgbClr val="000000"/>
                </a:solidFill>
              </a:rPr>
              <a:t>Grönroos</a:t>
            </a:r>
            <a:r>
              <a:rPr lang="en-US" sz="1050" dirty="0">
                <a:solidFill>
                  <a:srgbClr val="000000"/>
                </a:solidFill>
              </a:rPr>
              <a:t> C, </a:t>
            </a:r>
            <a:r>
              <a:rPr lang="en-US" sz="1050" dirty="0" err="1">
                <a:solidFill>
                  <a:srgbClr val="000000"/>
                </a:solidFill>
              </a:rPr>
              <a:t>Helle</a:t>
            </a:r>
            <a:r>
              <a:rPr lang="en-US" sz="1050" dirty="0">
                <a:solidFill>
                  <a:srgbClr val="000000"/>
                </a:solidFill>
              </a:rPr>
              <a:t> P. Adopting a Service Logic in Manufacturing: Conceptual Foundation and Metrics for Mutual Value Creation. Journal of Service Management 2010;21:564–90.</a:t>
            </a:r>
          </a:p>
          <a:p>
            <a:pPr marL="444500" indent="-444500" defTabSz="901700">
              <a:tabLst>
                <a:tab pos="177800" algn="l"/>
                <a:tab pos="266700" algn="l"/>
                <a:tab pos="622300" algn="l"/>
              </a:tabLst>
            </a:pPr>
            <a:r>
              <a:rPr lang="en-US" sz="1050" dirty="0">
                <a:solidFill>
                  <a:srgbClr val="000000"/>
                </a:solidFill>
              </a:rPr>
              <a:t>[6]	 </a:t>
            </a:r>
            <a:r>
              <a:rPr lang="en-US" sz="1050" dirty="0" err="1">
                <a:solidFill>
                  <a:srgbClr val="000000"/>
                </a:solidFill>
              </a:rPr>
              <a:t>Vandermerwe</a:t>
            </a:r>
            <a:r>
              <a:rPr lang="en-US" sz="1050" dirty="0">
                <a:solidFill>
                  <a:srgbClr val="000000"/>
                </a:solidFill>
              </a:rPr>
              <a:t> S, Rada J. Servitization of business: Adding value by adding services. European Management Journal 1988;6:314–24.</a:t>
            </a:r>
          </a:p>
          <a:p>
            <a:pPr marL="444500" indent="-444500" defTabSz="901700">
              <a:tabLst>
                <a:tab pos="177800" algn="l"/>
                <a:tab pos="266700" algn="l"/>
                <a:tab pos="622300" algn="l"/>
              </a:tabLst>
            </a:pPr>
            <a:r>
              <a:rPr lang="en-US" sz="1050" dirty="0">
                <a:solidFill>
                  <a:srgbClr val="000000"/>
                </a:solidFill>
              </a:rPr>
              <a:t>[7]	 </a:t>
            </a:r>
            <a:r>
              <a:rPr lang="en-US" sz="1050" dirty="0" err="1">
                <a:solidFill>
                  <a:srgbClr val="000000"/>
                </a:solidFill>
              </a:rPr>
              <a:t>Maiwald</a:t>
            </a:r>
            <a:r>
              <a:rPr lang="en-US" sz="1050" dirty="0">
                <a:solidFill>
                  <a:srgbClr val="000000"/>
                </a:solidFill>
              </a:rPr>
              <a:t> K, </a:t>
            </a:r>
            <a:r>
              <a:rPr lang="en-US" sz="1050" dirty="0" err="1">
                <a:solidFill>
                  <a:srgbClr val="000000"/>
                </a:solidFill>
              </a:rPr>
              <a:t>Wieseke</a:t>
            </a:r>
            <a:r>
              <a:rPr lang="en-US" sz="1050" dirty="0">
                <a:solidFill>
                  <a:srgbClr val="000000"/>
                </a:solidFill>
              </a:rPr>
              <a:t> J, </a:t>
            </a:r>
            <a:r>
              <a:rPr lang="en-US" sz="1050" dirty="0" err="1">
                <a:solidFill>
                  <a:srgbClr val="000000"/>
                </a:solidFill>
              </a:rPr>
              <a:t>Everhartz</a:t>
            </a:r>
            <a:r>
              <a:rPr lang="en-US" sz="1050" dirty="0">
                <a:solidFill>
                  <a:srgbClr val="000000"/>
                </a:solidFill>
              </a:rPr>
              <a:t> J. The Dark Side of Providing Industrial Product-service Systems – Perceived Risk as a key Challenge from a Customer-centric Point of View. Procedia CIRP 2014;16:241–6.</a:t>
            </a:r>
          </a:p>
          <a:p>
            <a:pPr marL="444500" indent="-444500" defTabSz="901700">
              <a:tabLst>
                <a:tab pos="177800" algn="l"/>
                <a:tab pos="266700" algn="l"/>
                <a:tab pos="622300" algn="l"/>
              </a:tabLst>
            </a:pPr>
            <a:r>
              <a:rPr lang="en-US" sz="1050" dirty="0">
                <a:solidFill>
                  <a:srgbClr val="000000"/>
                </a:solidFill>
              </a:rPr>
              <a:t>[8]	 </a:t>
            </a:r>
            <a:r>
              <a:rPr lang="en-US" sz="1050" dirty="0" err="1">
                <a:solidFill>
                  <a:srgbClr val="000000"/>
                </a:solidFill>
              </a:rPr>
              <a:t>Guidat</a:t>
            </a:r>
            <a:r>
              <a:rPr lang="en-US" sz="1050" dirty="0">
                <a:solidFill>
                  <a:srgbClr val="000000"/>
                </a:solidFill>
              </a:rPr>
              <a:t> T, </a:t>
            </a:r>
            <a:r>
              <a:rPr lang="en-US" sz="1050" dirty="0" err="1">
                <a:solidFill>
                  <a:srgbClr val="000000"/>
                </a:solidFill>
              </a:rPr>
              <a:t>Barquet</a:t>
            </a:r>
            <a:r>
              <a:rPr lang="en-US" sz="1050" dirty="0">
                <a:solidFill>
                  <a:srgbClr val="000000"/>
                </a:solidFill>
              </a:rPr>
              <a:t> AP, </a:t>
            </a:r>
            <a:r>
              <a:rPr lang="en-US" sz="1050" dirty="0" err="1">
                <a:solidFill>
                  <a:srgbClr val="000000"/>
                </a:solidFill>
              </a:rPr>
              <a:t>Widera</a:t>
            </a:r>
            <a:r>
              <a:rPr lang="en-US" sz="1050" dirty="0">
                <a:solidFill>
                  <a:srgbClr val="000000"/>
                </a:solidFill>
              </a:rPr>
              <a:t> H, </a:t>
            </a:r>
            <a:r>
              <a:rPr lang="en-US" sz="1050" dirty="0" err="1">
                <a:solidFill>
                  <a:srgbClr val="000000"/>
                </a:solidFill>
              </a:rPr>
              <a:t>Rozenfeld</a:t>
            </a:r>
            <a:r>
              <a:rPr lang="en-US" sz="1050" dirty="0">
                <a:solidFill>
                  <a:srgbClr val="000000"/>
                </a:solidFill>
              </a:rPr>
              <a:t> H, </a:t>
            </a:r>
            <a:r>
              <a:rPr lang="en-US" sz="1050" dirty="0" err="1">
                <a:solidFill>
                  <a:srgbClr val="000000"/>
                </a:solidFill>
              </a:rPr>
              <a:t>Seliger</a:t>
            </a:r>
            <a:r>
              <a:rPr lang="en-US" sz="1050" dirty="0">
                <a:solidFill>
                  <a:srgbClr val="000000"/>
                </a:solidFill>
              </a:rPr>
              <a:t> G. Guidelines for the Definition of Innovative Industrial Product-service Systems (PSS) Business Models for Remanufacturing. Procedia CIRP 2014;16:193–8.</a:t>
            </a:r>
          </a:p>
          <a:p>
            <a:pPr marL="444500" indent="-444500" defTabSz="901700">
              <a:tabLst>
                <a:tab pos="177800" algn="l"/>
                <a:tab pos="266700" algn="l"/>
                <a:tab pos="622300" algn="l"/>
              </a:tabLst>
            </a:pPr>
            <a:r>
              <a:rPr lang="en-US" sz="1050" dirty="0">
                <a:solidFill>
                  <a:srgbClr val="000000"/>
                </a:solidFill>
              </a:rPr>
              <a:t>[9]	 </a:t>
            </a:r>
            <a:r>
              <a:rPr lang="en-US" sz="1050" dirty="0" err="1">
                <a:solidFill>
                  <a:srgbClr val="000000"/>
                </a:solidFill>
              </a:rPr>
              <a:t>Vargo</a:t>
            </a:r>
            <a:r>
              <a:rPr lang="en-US" sz="1050" dirty="0">
                <a:solidFill>
                  <a:srgbClr val="000000"/>
                </a:solidFill>
              </a:rPr>
              <a:t> SL, </a:t>
            </a:r>
            <a:r>
              <a:rPr lang="en-US" sz="1050" dirty="0" err="1">
                <a:solidFill>
                  <a:srgbClr val="000000"/>
                </a:solidFill>
              </a:rPr>
              <a:t>Lusch</a:t>
            </a:r>
            <a:r>
              <a:rPr lang="en-US" sz="1050" dirty="0">
                <a:solidFill>
                  <a:srgbClr val="000000"/>
                </a:solidFill>
              </a:rPr>
              <a:t> RF. From goods to service (s): Divergences and convergences of logics. Industrial Marketing Management 2008;37:254–9.</a:t>
            </a:r>
          </a:p>
          <a:p>
            <a:pPr marL="444500" indent="-444500" defTabSz="901700">
              <a:tabLst>
                <a:tab pos="177800" algn="l"/>
                <a:tab pos="266700" algn="l"/>
                <a:tab pos="622300" algn="l"/>
              </a:tabLst>
            </a:pPr>
            <a:r>
              <a:rPr lang="en-US" sz="1050" dirty="0">
                <a:solidFill>
                  <a:srgbClr val="000000"/>
                </a:solidFill>
              </a:rPr>
              <a:t>[10]	 </a:t>
            </a:r>
            <a:r>
              <a:rPr lang="en-US" sz="1050" dirty="0" err="1">
                <a:solidFill>
                  <a:srgbClr val="000000"/>
                </a:solidFill>
              </a:rPr>
              <a:t>Mikusz</a:t>
            </a:r>
            <a:r>
              <a:rPr lang="en-US" sz="1050" dirty="0">
                <a:solidFill>
                  <a:srgbClr val="000000"/>
                </a:solidFill>
              </a:rPr>
              <a:t> M. Towards an Understanding of Cyber-physical Systems as Industrial Software-Product-Service Systems. Procedia CIRP 2014;16:385–9.</a:t>
            </a:r>
          </a:p>
          <a:p>
            <a:pPr marL="444500" indent="-444500" defTabSz="901700">
              <a:tabLst>
                <a:tab pos="177800" algn="l"/>
                <a:tab pos="266700" algn="l"/>
                <a:tab pos="622300" algn="l"/>
              </a:tabLst>
            </a:pPr>
            <a:r>
              <a:rPr lang="en-US" sz="1050" dirty="0">
                <a:solidFill>
                  <a:srgbClr val="000000"/>
                </a:solidFill>
              </a:rPr>
              <a:t>[11]	 </a:t>
            </a:r>
            <a:r>
              <a:rPr lang="en-US" sz="1050" dirty="0" err="1">
                <a:solidFill>
                  <a:srgbClr val="000000"/>
                </a:solidFill>
              </a:rPr>
              <a:t>Vargo</a:t>
            </a:r>
            <a:r>
              <a:rPr lang="en-US" sz="1050" dirty="0">
                <a:solidFill>
                  <a:srgbClr val="000000"/>
                </a:solidFill>
              </a:rPr>
              <a:t> SL, </a:t>
            </a:r>
            <a:r>
              <a:rPr lang="en-US" sz="1050" dirty="0" err="1">
                <a:solidFill>
                  <a:srgbClr val="000000"/>
                </a:solidFill>
              </a:rPr>
              <a:t>Lusch</a:t>
            </a:r>
            <a:r>
              <a:rPr lang="en-US" sz="1050" dirty="0">
                <a:solidFill>
                  <a:srgbClr val="000000"/>
                </a:solidFill>
              </a:rPr>
              <a:t> RF. Evolving to a New Dominant Logic for Marketing. Journal of Marketing 2004;68:1–17.</a:t>
            </a:r>
          </a:p>
          <a:p>
            <a:pPr marL="444500" indent="-444500" defTabSz="901700">
              <a:tabLst>
                <a:tab pos="177800" algn="l"/>
                <a:tab pos="266700" algn="l"/>
                <a:tab pos="622300" algn="l"/>
              </a:tabLst>
            </a:pPr>
            <a:r>
              <a:rPr lang="en-US" sz="1050" dirty="0">
                <a:solidFill>
                  <a:srgbClr val="000000"/>
                </a:solidFill>
              </a:rPr>
              <a:t>[12]	 </a:t>
            </a:r>
            <a:r>
              <a:rPr lang="en-US" sz="1050" dirty="0" err="1">
                <a:solidFill>
                  <a:srgbClr val="000000"/>
                </a:solidFill>
              </a:rPr>
              <a:t>Vargo</a:t>
            </a:r>
            <a:r>
              <a:rPr lang="en-US" sz="1050" dirty="0">
                <a:solidFill>
                  <a:srgbClr val="000000"/>
                </a:solidFill>
              </a:rPr>
              <a:t> SL, </a:t>
            </a:r>
            <a:r>
              <a:rPr lang="en-US" sz="1050" dirty="0" err="1">
                <a:solidFill>
                  <a:srgbClr val="000000"/>
                </a:solidFill>
              </a:rPr>
              <a:t>Lusch</a:t>
            </a:r>
            <a:r>
              <a:rPr lang="en-US" sz="1050" dirty="0">
                <a:solidFill>
                  <a:srgbClr val="000000"/>
                </a:solidFill>
              </a:rPr>
              <a:t> RF. Service-Dominant Logic: Continuing the Evolution. Journal of the Academy of Marketing Science 2008;36:1–10.</a:t>
            </a:r>
          </a:p>
          <a:p>
            <a:pPr marL="444500" indent="-444500" defTabSz="901700">
              <a:tabLst>
                <a:tab pos="177800" algn="l"/>
                <a:tab pos="266700" algn="l"/>
                <a:tab pos="622300" algn="l"/>
              </a:tabLst>
            </a:pPr>
            <a:r>
              <a:rPr lang="en-US" sz="1050" dirty="0">
                <a:solidFill>
                  <a:srgbClr val="000000"/>
                </a:solidFill>
              </a:rPr>
              <a:t>[13]	 </a:t>
            </a:r>
            <a:r>
              <a:rPr lang="en-US" sz="1050" dirty="0" err="1">
                <a:solidFill>
                  <a:srgbClr val="000000"/>
                </a:solidFill>
              </a:rPr>
              <a:t>Gebauer</a:t>
            </a:r>
            <a:r>
              <a:rPr lang="en-US" sz="1050" dirty="0">
                <a:solidFill>
                  <a:srgbClr val="000000"/>
                </a:solidFill>
              </a:rPr>
              <a:t> H, </a:t>
            </a:r>
            <a:r>
              <a:rPr lang="en-US" sz="1050" dirty="0" err="1">
                <a:solidFill>
                  <a:srgbClr val="000000"/>
                </a:solidFill>
              </a:rPr>
              <a:t>Fleisch</a:t>
            </a:r>
            <a:r>
              <a:rPr lang="en-US" sz="1050" dirty="0">
                <a:solidFill>
                  <a:srgbClr val="000000"/>
                </a:solidFill>
              </a:rPr>
              <a:t> E, </a:t>
            </a:r>
            <a:r>
              <a:rPr lang="en-US" sz="1050" dirty="0" err="1">
                <a:solidFill>
                  <a:srgbClr val="000000"/>
                </a:solidFill>
              </a:rPr>
              <a:t>Friedli</a:t>
            </a:r>
            <a:r>
              <a:rPr lang="en-US" sz="1050" dirty="0">
                <a:solidFill>
                  <a:srgbClr val="000000"/>
                </a:solidFill>
              </a:rPr>
              <a:t> T. Overcoming the Service Paradox in Manufacturing Companies. European Management Journal 2005;23:14–26.</a:t>
            </a:r>
          </a:p>
          <a:p>
            <a:pPr marL="444500" indent="-444500" defTabSz="901700">
              <a:tabLst>
                <a:tab pos="177800" algn="l"/>
                <a:tab pos="266700" algn="l"/>
                <a:tab pos="622300" algn="l"/>
              </a:tabLst>
            </a:pPr>
            <a:r>
              <a:rPr lang="en-US" sz="1050" dirty="0">
                <a:solidFill>
                  <a:srgbClr val="000000"/>
                </a:solidFill>
              </a:rPr>
              <a:t>[14]	 </a:t>
            </a:r>
            <a:r>
              <a:rPr lang="en-US" sz="1050" dirty="0" err="1">
                <a:solidFill>
                  <a:srgbClr val="000000"/>
                </a:solidFill>
              </a:rPr>
              <a:t>Yoo</a:t>
            </a:r>
            <a:r>
              <a:rPr lang="en-US" sz="1050" dirty="0">
                <a:solidFill>
                  <a:srgbClr val="000000"/>
                </a:solidFill>
              </a:rPr>
              <a:t> Y, Boland RJ, </a:t>
            </a:r>
            <a:r>
              <a:rPr lang="en-US" sz="1050" dirty="0" err="1">
                <a:solidFill>
                  <a:srgbClr val="000000"/>
                </a:solidFill>
              </a:rPr>
              <a:t>Lyytinen</a:t>
            </a:r>
            <a:r>
              <a:rPr lang="en-US" sz="1050" dirty="0">
                <a:solidFill>
                  <a:srgbClr val="000000"/>
                </a:solidFill>
              </a:rPr>
              <a:t> K, </a:t>
            </a:r>
            <a:r>
              <a:rPr lang="en-US" sz="1050" dirty="0" err="1">
                <a:solidFill>
                  <a:srgbClr val="000000"/>
                </a:solidFill>
              </a:rPr>
              <a:t>Majchrzak</a:t>
            </a:r>
            <a:r>
              <a:rPr lang="en-US" sz="1050" dirty="0">
                <a:solidFill>
                  <a:srgbClr val="000000"/>
                </a:solidFill>
              </a:rPr>
              <a:t> A. Organizing for Innovation in the Digitized World. Organization Science 2012;23:1398–408.</a:t>
            </a:r>
          </a:p>
          <a:p>
            <a:pPr marL="444500" indent="-444500" defTabSz="901700">
              <a:tabLst>
                <a:tab pos="177800" algn="l"/>
                <a:tab pos="266700" algn="l"/>
                <a:tab pos="622300" algn="l"/>
              </a:tabLst>
            </a:pPr>
            <a:r>
              <a:rPr lang="en-US" sz="1050" dirty="0">
                <a:solidFill>
                  <a:srgbClr val="000000"/>
                </a:solidFill>
              </a:rPr>
              <a:t>[15]	 Annunziata M, Evans PC. Industrial Internet: Pushing the Boundaries of Minds and Machines. General Electric; 2012.</a:t>
            </a:r>
          </a:p>
          <a:p>
            <a:pPr marL="444500" indent="-444500" defTabSz="901700">
              <a:tabLst>
                <a:tab pos="177800" algn="l"/>
                <a:tab pos="266700" algn="l"/>
                <a:tab pos="622300" algn="l"/>
              </a:tabLst>
            </a:pPr>
            <a:r>
              <a:rPr lang="en-US" sz="1050" dirty="0">
                <a:solidFill>
                  <a:srgbClr val="000000"/>
                </a:solidFill>
              </a:rPr>
              <a:t>[16]	 </a:t>
            </a:r>
            <a:r>
              <a:rPr lang="en-US" sz="1050" dirty="0" err="1">
                <a:solidFill>
                  <a:srgbClr val="000000"/>
                </a:solidFill>
              </a:rPr>
              <a:t>Edvardsson</a:t>
            </a:r>
            <a:r>
              <a:rPr lang="en-US" sz="1050" dirty="0">
                <a:solidFill>
                  <a:srgbClr val="000000"/>
                </a:solidFill>
              </a:rPr>
              <a:t> B, </a:t>
            </a:r>
            <a:r>
              <a:rPr lang="en-US" sz="1050" dirty="0" err="1">
                <a:solidFill>
                  <a:srgbClr val="000000"/>
                </a:solidFill>
              </a:rPr>
              <a:t>Tronvoll</a:t>
            </a:r>
            <a:r>
              <a:rPr lang="en-US" sz="1050" dirty="0">
                <a:solidFill>
                  <a:srgbClr val="000000"/>
                </a:solidFill>
              </a:rPr>
              <a:t> B, Gruber T. Expanding Understanding of Service Exchange and Value Co-creation: a Social Construction Approach. J of the </a:t>
            </a:r>
            <a:r>
              <a:rPr lang="en-US" sz="1050" dirty="0" err="1">
                <a:solidFill>
                  <a:srgbClr val="000000"/>
                </a:solidFill>
              </a:rPr>
              <a:t>Acad</a:t>
            </a:r>
            <a:r>
              <a:rPr lang="en-US" sz="1050" dirty="0">
                <a:solidFill>
                  <a:srgbClr val="000000"/>
                </a:solidFill>
              </a:rPr>
              <a:t> Mark </a:t>
            </a:r>
            <a:r>
              <a:rPr lang="en-US" sz="1050" dirty="0" err="1">
                <a:solidFill>
                  <a:srgbClr val="000000"/>
                </a:solidFill>
              </a:rPr>
              <a:t>Sci</a:t>
            </a:r>
            <a:r>
              <a:rPr lang="en-US" sz="1050" dirty="0">
                <a:solidFill>
                  <a:srgbClr val="000000"/>
                </a:solidFill>
              </a:rPr>
              <a:t> 2011;39:327–39.</a:t>
            </a:r>
          </a:p>
          <a:p>
            <a:pPr marL="444500" indent="-444500" defTabSz="901700">
              <a:tabLst>
                <a:tab pos="177800" algn="l"/>
                <a:tab pos="266700" algn="l"/>
                <a:tab pos="622300" algn="l"/>
              </a:tabLst>
            </a:pPr>
            <a:r>
              <a:rPr lang="en-US" sz="1050" dirty="0">
                <a:solidFill>
                  <a:srgbClr val="000000"/>
                </a:solidFill>
              </a:rPr>
              <a:t>[17]	 </a:t>
            </a:r>
            <a:r>
              <a:rPr lang="en-US" sz="1050" dirty="0" err="1">
                <a:solidFill>
                  <a:srgbClr val="000000"/>
                </a:solidFill>
              </a:rPr>
              <a:t>Aurich</a:t>
            </a:r>
            <a:r>
              <a:rPr lang="en-US" sz="1050" dirty="0">
                <a:solidFill>
                  <a:srgbClr val="000000"/>
                </a:solidFill>
              </a:rPr>
              <a:t> JC, Fuchs C, </a:t>
            </a:r>
            <a:r>
              <a:rPr lang="en-US" sz="1050" dirty="0" err="1">
                <a:solidFill>
                  <a:srgbClr val="000000"/>
                </a:solidFill>
              </a:rPr>
              <a:t>Wagenknecht</a:t>
            </a:r>
            <a:r>
              <a:rPr lang="en-US" sz="1050" dirty="0">
                <a:solidFill>
                  <a:srgbClr val="000000"/>
                </a:solidFill>
              </a:rPr>
              <a:t> C. Life Cycle Oriented Design of Technical Product-Service Systems. Journal of Cleaner Production 2006;14:1480–94.</a:t>
            </a:r>
          </a:p>
          <a:p>
            <a:pPr marL="444500" indent="-444500" defTabSz="901700">
              <a:tabLst>
                <a:tab pos="177800" algn="l"/>
                <a:tab pos="266700" algn="l"/>
                <a:tab pos="622300" algn="l"/>
              </a:tabLst>
            </a:pPr>
            <a:r>
              <a:rPr lang="en-US" sz="1050" dirty="0">
                <a:solidFill>
                  <a:srgbClr val="000000"/>
                </a:solidFill>
              </a:rPr>
              <a:t>[18]	 </a:t>
            </a:r>
            <a:r>
              <a:rPr lang="en-US" sz="1050" dirty="0" err="1">
                <a:solidFill>
                  <a:srgbClr val="000000"/>
                </a:solidFill>
              </a:rPr>
              <a:t>Parida</a:t>
            </a:r>
            <a:r>
              <a:rPr lang="en-US" sz="1050" dirty="0">
                <a:solidFill>
                  <a:srgbClr val="000000"/>
                </a:solidFill>
              </a:rPr>
              <a:t> V, </a:t>
            </a:r>
            <a:r>
              <a:rPr lang="en-US" sz="1050" dirty="0" err="1">
                <a:solidFill>
                  <a:srgbClr val="000000"/>
                </a:solidFill>
              </a:rPr>
              <a:t>Sjödin</a:t>
            </a:r>
            <a:r>
              <a:rPr lang="en-US" sz="1050" dirty="0">
                <a:solidFill>
                  <a:srgbClr val="000000"/>
                </a:solidFill>
              </a:rPr>
              <a:t> DR, </a:t>
            </a:r>
            <a:r>
              <a:rPr lang="en-US" sz="1050" dirty="0" err="1">
                <a:solidFill>
                  <a:srgbClr val="000000"/>
                </a:solidFill>
              </a:rPr>
              <a:t>Wincent</a:t>
            </a:r>
            <a:r>
              <a:rPr lang="en-US" sz="1050" dirty="0">
                <a:solidFill>
                  <a:srgbClr val="000000"/>
                </a:solidFill>
              </a:rPr>
              <a:t> J, </a:t>
            </a:r>
            <a:r>
              <a:rPr lang="en-US" sz="1050" dirty="0" err="1">
                <a:solidFill>
                  <a:srgbClr val="000000"/>
                </a:solidFill>
              </a:rPr>
              <a:t>Kohtamäki</a:t>
            </a:r>
            <a:r>
              <a:rPr lang="en-US" sz="1050" dirty="0">
                <a:solidFill>
                  <a:srgbClr val="000000"/>
                </a:solidFill>
              </a:rPr>
              <a:t> M. A Survey Study of the Transitioning towards High-value Industrial Product-services. Procedia CIRP 2014;16:176–80.</a:t>
            </a:r>
          </a:p>
          <a:p>
            <a:pPr marL="444500" indent="-444500" defTabSz="901700">
              <a:tabLst>
                <a:tab pos="177800" algn="l"/>
                <a:tab pos="266700" algn="l"/>
                <a:tab pos="622300" algn="l"/>
              </a:tabLst>
            </a:pPr>
            <a:r>
              <a:rPr lang="en-US" sz="1050" dirty="0">
                <a:solidFill>
                  <a:srgbClr val="000000"/>
                </a:solidFill>
              </a:rPr>
              <a:t>[19]	 </a:t>
            </a:r>
            <a:r>
              <a:rPr lang="en-US" sz="1050" dirty="0" err="1">
                <a:solidFill>
                  <a:srgbClr val="000000"/>
                </a:solidFill>
              </a:rPr>
              <a:t>Gebauer</a:t>
            </a:r>
            <a:r>
              <a:rPr lang="en-US" sz="1050" dirty="0">
                <a:solidFill>
                  <a:srgbClr val="000000"/>
                </a:solidFill>
              </a:rPr>
              <a:t> H, </a:t>
            </a:r>
            <a:r>
              <a:rPr lang="en-US" sz="1050" dirty="0" err="1">
                <a:solidFill>
                  <a:srgbClr val="000000"/>
                </a:solidFill>
              </a:rPr>
              <a:t>Friedli</a:t>
            </a:r>
            <a:r>
              <a:rPr lang="en-US" sz="1050" dirty="0">
                <a:solidFill>
                  <a:srgbClr val="000000"/>
                </a:solidFill>
              </a:rPr>
              <a:t> T, </a:t>
            </a:r>
            <a:r>
              <a:rPr lang="en-US" sz="1050" dirty="0" err="1">
                <a:solidFill>
                  <a:srgbClr val="000000"/>
                </a:solidFill>
              </a:rPr>
              <a:t>Fleisch</a:t>
            </a:r>
            <a:r>
              <a:rPr lang="en-US" sz="1050" dirty="0">
                <a:solidFill>
                  <a:srgbClr val="000000"/>
                </a:solidFill>
              </a:rPr>
              <a:t> E. Success Factors for Achieving High Service Revenues in Manufacturing Companies. Benchmarking: An International Journal 2006;13:374–86.</a:t>
            </a:r>
          </a:p>
          <a:p>
            <a:pPr marL="444500" indent="-444500" defTabSz="901700">
              <a:tabLst>
                <a:tab pos="177800" algn="l"/>
                <a:tab pos="266700" algn="l"/>
                <a:tab pos="622300" algn="l"/>
              </a:tabLst>
            </a:pPr>
            <a:r>
              <a:rPr lang="en-US" sz="1050" dirty="0">
                <a:solidFill>
                  <a:srgbClr val="000000"/>
                </a:solidFill>
              </a:rPr>
              <a:t>[20]	 </a:t>
            </a:r>
            <a:r>
              <a:rPr lang="en-US" sz="1050" dirty="0" err="1">
                <a:solidFill>
                  <a:srgbClr val="000000"/>
                </a:solidFill>
              </a:rPr>
              <a:t>Heppelmann</a:t>
            </a:r>
            <a:r>
              <a:rPr lang="en-US" sz="1050" dirty="0">
                <a:solidFill>
                  <a:srgbClr val="000000"/>
                </a:solidFill>
              </a:rPr>
              <a:t> JE, Porter ME. How Smart, Connected Products Are Transforming Competition. Harvard Business Review 2014;92:64–86.</a:t>
            </a:r>
          </a:p>
          <a:p>
            <a:pPr marL="444500" indent="-444500" defTabSz="901700">
              <a:tabLst>
                <a:tab pos="177800" algn="l"/>
                <a:tab pos="266700" algn="l"/>
                <a:tab pos="622300" algn="l"/>
              </a:tabLst>
            </a:pPr>
            <a:r>
              <a:rPr lang="en-US" sz="1050" dirty="0">
                <a:solidFill>
                  <a:srgbClr val="000000"/>
                </a:solidFill>
              </a:rPr>
              <a:t>[21]	 </a:t>
            </a:r>
            <a:r>
              <a:rPr lang="en-US" sz="1050" dirty="0" err="1">
                <a:solidFill>
                  <a:srgbClr val="000000"/>
                </a:solidFill>
              </a:rPr>
              <a:t>Böhmann</a:t>
            </a:r>
            <a:r>
              <a:rPr lang="en-US" sz="1050" dirty="0">
                <a:solidFill>
                  <a:srgbClr val="000000"/>
                </a:solidFill>
              </a:rPr>
              <a:t> T, </a:t>
            </a:r>
            <a:r>
              <a:rPr lang="en-US" sz="1050" dirty="0" err="1">
                <a:solidFill>
                  <a:srgbClr val="000000"/>
                </a:solidFill>
              </a:rPr>
              <a:t>Leimeister</a:t>
            </a:r>
            <a:r>
              <a:rPr lang="en-US" sz="1050" dirty="0">
                <a:solidFill>
                  <a:srgbClr val="000000"/>
                </a:solidFill>
              </a:rPr>
              <a:t> JM, </a:t>
            </a:r>
            <a:r>
              <a:rPr lang="en-US" sz="1050" dirty="0" err="1">
                <a:solidFill>
                  <a:srgbClr val="000000"/>
                </a:solidFill>
              </a:rPr>
              <a:t>Möslein</a:t>
            </a:r>
            <a:r>
              <a:rPr lang="en-US" sz="1050" dirty="0">
                <a:solidFill>
                  <a:srgbClr val="000000"/>
                </a:solidFill>
              </a:rPr>
              <a:t> K. Service Systems Engineering: A Field for Future Information Systems Research. Business &amp; Information Systems Engineering 2014;6:73–9.</a:t>
            </a:r>
          </a:p>
          <a:p>
            <a:pPr marL="444500" indent="-444500" defTabSz="901700">
              <a:tabLst>
                <a:tab pos="177800" algn="l"/>
                <a:tab pos="266700" algn="l"/>
                <a:tab pos="622300" algn="l"/>
              </a:tabLst>
            </a:pPr>
            <a:endParaRPr lang="en-US" sz="1050" dirty="0">
              <a:solidFill>
                <a:srgbClr val="000000"/>
              </a:solidFill>
            </a:endParaRPr>
          </a:p>
        </p:txBody>
      </p:sp>
    </p:spTree>
    <p:extLst>
      <p:ext uri="{BB962C8B-B14F-4D97-AF65-F5344CB8AC3E}">
        <p14:creationId xmlns:p14="http://schemas.microsoft.com/office/powerpoint/2010/main" val="204833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de-DE"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Rectangle 8"/>
          <p:cNvSpPr>
            <a:spLocks noChangeArrowheads="1"/>
          </p:cNvSpPr>
          <p:nvPr/>
        </p:nvSpPr>
        <p:spPr bwMode="gray">
          <a:xfrm>
            <a:off x="1046163" y="2874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Methodology</a:t>
            </a:r>
          </a:p>
        </p:txBody>
      </p:sp>
      <p:sp>
        <p:nvSpPr>
          <p:cNvPr id="6" name="Rectangle 9"/>
          <p:cNvSpPr>
            <a:spLocks noChangeArrowheads="1"/>
          </p:cNvSpPr>
          <p:nvPr/>
        </p:nvSpPr>
        <p:spPr bwMode="gray">
          <a:xfrm>
            <a:off x="458788" y="2874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3</a:t>
            </a:r>
          </a:p>
        </p:txBody>
      </p:sp>
      <p:sp>
        <p:nvSpPr>
          <p:cNvPr id="7" name="Rectangle 10"/>
          <p:cNvSpPr>
            <a:spLocks noChangeArrowheads="1"/>
          </p:cNvSpPr>
          <p:nvPr/>
        </p:nvSpPr>
        <p:spPr bwMode="gray">
          <a:xfrm>
            <a:off x="458788" y="2874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8" name="Rectangle 13"/>
          <p:cNvSpPr>
            <a:spLocks noChangeArrowheads="1"/>
          </p:cNvSpPr>
          <p:nvPr/>
        </p:nvSpPr>
        <p:spPr bwMode="gray">
          <a:xfrm>
            <a:off x="1046163" y="2176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Research Question and Related Work</a:t>
            </a:r>
          </a:p>
        </p:txBody>
      </p:sp>
      <p:sp>
        <p:nvSpPr>
          <p:cNvPr id="9" name="Rectangle 14"/>
          <p:cNvSpPr>
            <a:spLocks noChangeArrowheads="1"/>
          </p:cNvSpPr>
          <p:nvPr/>
        </p:nvSpPr>
        <p:spPr bwMode="gray">
          <a:xfrm>
            <a:off x="458788" y="2176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smtClean="0">
                <a:solidFill>
                  <a:srgbClr val="FFFFFF"/>
                </a:solidFill>
                <a:ea typeface="MS PGothic" pitchFamily="34" charset="-128"/>
              </a:rPr>
              <a:t>2</a:t>
            </a:r>
            <a:endParaRPr lang="en-US" sz="2800" dirty="0">
              <a:solidFill>
                <a:srgbClr val="FFFFFF"/>
              </a:solidFill>
              <a:ea typeface="MS PGothic" pitchFamily="34" charset="-128"/>
            </a:endParaRPr>
          </a:p>
        </p:txBody>
      </p:sp>
      <p:sp>
        <p:nvSpPr>
          <p:cNvPr id="10" name="Rectangle 15"/>
          <p:cNvSpPr>
            <a:spLocks noChangeArrowheads="1"/>
          </p:cNvSpPr>
          <p:nvPr/>
        </p:nvSpPr>
        <p:spPr bwMode="gray">
          <a:xfrm>
            <a:off x="458788" y="2176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1" name="Rectangle 4"/>
          <p:cNvSpPr>
            <a:spLocks noChangeArrowheads="1"/>
          </p:cNvSpPr>
          <p:nvPr/>
        </p:nvSpPr>
        <p:spPr bwMode="gray">
          <a:xfrm>
            <a:off x="1046742" y="1477963"/>
            <a:ext cx="7628946"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Motivation and Introduction</a:t>
            </a:r>
          </a:p>
        </p:txBody>
      </p:sp>
      <p:sp>
        <p:nvSpPr>
          <p:cNvPr id="12" name="Rectangle 5"/>
          <p:cNvSpPr>
            <a:spLocks noChangeArrowheads="1"/>
          </p:cNvSpPr>
          <p:nvPr/>
        </p:nvSpPr>
        <p:spPr bwMode="gray">
          <a:xfrm>
            <a:off x="458789" y="1477963"/>
            <a:ext cx="587906"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1</a:t>
            </a:r>
          </a:p>
        </p:txBody>
      </p:sp>
      <p:sp>
        <p:nvSpPr>
          <p:cNvPr id="13" name="Rectangle 6"/>
          <p:cNvSpPr>
            <a:spLocks noChangeArrowheads="1"/>
          </p:cNvSpPr>
          <p:nvPr/>
        </p:nvSpPr>
        <p:spPr bwMode="gray">
          <a:xfrm>
            <a:off x="458788" y="1477963"/>
            <a:ext cx="8209935"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4" name="Rectangle 8"/>
          <p:cNvSpPr>
            <a:spLocks noChangeArrowheads="1"/>
          </p:cNvSpPr>
          <p:nvPr/>
        </p:nvSpPr>
        <p:spPr bwMode="gray">
          <a:xfrm>
            <a:off x="1046163" y="3573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Results and Implications</a:t>
            </a:r>
          </a:p>
        </p:txBody>
      </p:sp>
      <p:sp>
        <p:nvSpPr>
          <p:cNvPr id="15" name="Rectangle 9"/>
          <p:cNvSpPr>
            <a:spLocks noChangeArrowheads="1"/>
          </p:cNvSpPr>
          <p:nvPr/>
        </p:nvSpPr>
        <p:spPr bwMode="gray">
          <a:xfrm>
            <a:off x="458788" y="3573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4</a:t>
            </a:r>
          </a:p>
        </p:txBody>
      </p:sp>
      <p:sp>
        <p:nvSpPr>
          <p:cNvPr id="16" name="Rectangle 10"/>
          <p:cNvSpPr>
            <a:spLocks noChangeArrowheads="1"/>
          </p:cNvSpPr>
          <p:nvPr/>
        </p:nvSpPr>
        <p:spPr bwMode="gray">
          <a:xfrm>
            <a:off x="458788" y="3573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7" name="Rectangle 8"/>
          <p:cNvSpPr>
            <a:spLocks noChangeArrowheads="1"/>
          </p:cNvSpPr>
          <p:nvPr/>
        </p:nvSpPr>
        <p:spPr bwMode="gray">
          <a:xfrm>
            <a:off x="1046163" y="4271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Practical and Theoretical Contribution, Limitations and Conclusion</a:t>
            </a:r>
          </a:p>
        </p:txBody>
      </p:sp>
      <p:sp>
        <p:nvSpPr>
          <p:cNvPr id="18" name="Rectangle 9"/>
          <p:cNvSpPr>
            <a:spLocks noChangeArrowheads="1"/>
          </p:cNvSpPr>
          <p:nvPr/>
        </p:nvSpPr>
        <p:spPr bwMode="gray">
          <a:xfrm>
            <a:off x="458788" y="4271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5</a:t>
            </a:r>
          </a:p>
        </p:txBody>
      </p:sp>
      <p:sp>
        <p:nvSpPr>
          <p:cNvPr id="19" name="Rectangle 10"/>
          <p:cNvSpPr>
            <a:spLocks noChangeArrowheads="1"/>
          </p:cNvSpPr>
          <p:nvPr/>
        </p:nvSpPr>
        <p:spPr bwMode="gray">
          <a:xfrm>
            <a:off x="458788" y="4271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Tree>
    <p:extLst>
      <p:ext uri="{BB962C8B-B14F-4D97-AF65-F5344CB8AC3E}">
        <p14:creationId xmlns:p14="http://schemas.microsoft.com/office/powerpoint/2010/main" val="212992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000000"/>
                </a:solidFill>
              </a:rPr>
              <a:t>References</a:t>
            </a:r>
            <a:endParaRPr lang="en-US" dirty="0">
              <a:solidFill>
                <a:srgbClr val="000000"/>
              </a:solidFill>
            </a:endParaRPr>
          </a:p>
        </p:txBody>
      </p:sp>
      <p:sp>
        <p:nvSpPr>
          <p:cNvPr id="7"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20</a:t>
            </a:fld>
            <a:endParaRPr lang="en-US" dirty="0"/>
          </a:p>
        </p:txBody>
      </p:sp>
      <p:sp>
        <p:nvSpPr>
          <p:cNvPr id="8" name="Rechteck 7"/>
          <p:cNvSpPr/>
          <p:nvPr/>
        </p:nvSpPr>
        <p:spPr bwMode="auto">
          <a:xfrm>
            <a:off x="0" y="762000"/>
            <a:ext cx="9144000" cy="6096000"/>
          </a:xfrm>
          <a:prstGeom prst="rect">
            <a:avLst/>
          </a:prstGeom>
          <a:noFill/>
          <a:ln w="9525" cap="flat" cmpd="sng" algn="ctr">
            <a:noFill/>
            <a:prstDash val="solid"/>
            <a:round/>
            <a:headEnd type="none" w="med" len="med"/>
            <a:tailEnd type="none" w="med" len="med"/>
          </a:ln>
          <a:effectLst/>
          <a:extLst/>
        </p:spPr>
        <p:txBody>
          <a:bodyPr vert="horz" wrap="square" lIns="252000" tIns="45720" rIns="252000" bIns="45720" numCol="1" rtlCol="0" anchor="ctr" anchorCtr="0" compatLnSpc="1">
            <a:prstTxWarp prst="textNoShape">
              <a:avLst/>
            </a:prstTxWarp>
          </a:bodyPr>
          <a:lstStyle/>
          <a:p>
            <a:pPr marL="444500" indent="-444500" defTabSz="901700">
              <a:tabLst>
                <a:tab pos="266700" algn="l"/>
                <a:tab pos="622300" algn="l"/>
              </a:tabLst>
            </a:pPr>
            <a:endParaRPr lang="en-US" sz="1050" dirty="0">
              <a:solidFill>
                <a:srgbClr val="000000"/>
              </a:solidFill>
            </a:endParaRPr>
          </a:p>
          <a:p>
            <a:pPr marL="444500" indent="-444500" defTabSz="901700">
              <a:tabLst>
                <a:tab pos="266700" algn="l"/>
                <a:tab pos="622300" algn="l"/>
              </a:tabLst>
            </a:pPr>
            <a:r>
              <a:rPr lang="en-US" sz="1050" dirty="0">
                <a:solidFill>
                  <a:srgbClr val="000000"/>
                </a:solidFill>
              </a:rPr>
              <a:t>[22]	 </a:t>
            </a:r>
            <a:r>
              <a:rPr lang="en-US" sz="1050" dirty="0" err="1">
                <a:solidFill>
                  <a:srgbClr val="000000"/>
                </a:solidFill>
              </a:rPr>
              <a:t>Matzner</a:t>
            </a:r>
            <a:r>
              <a:rPr lang="en-US" sz="1050" dirty="0">
                <a:solidFill>
                  <a:srgbClr val="000000"/>
                </a:solidFill>
              </a:rPr>
              <a:t> M, </a:t>
            </a:r>
            <a:r>
              <a:rPr lang="en-US" sz="1050" dirty="0" err="1">
                <a:solidFill>
                  <a:srgbClr val="000000"/>
                </a:solidFill>
              </a:rPr>
              <a:t>Scholta</a:t>
            </a:r>
            <a:r>
              <a:rPr lang="en-US" sz="1050" dirty="0">
                <a:solidFill>
                  <a:srgbClr val="000000"/>
                </a:solidFill>
              </a:rPr>
              <a:t> H. Process Mining Approaches to Detect Organizational Properties in Cyber-Physical Systems. Proceedings of the 22nd European Conference on Information Systems (ECIS), Tel Aviv, Israel: 2014.</a:t>
            </a:r>
          </a:p>
          <a:p>
            <a:pPr marL="444500" indent="-444500" defTabSz="901700">
              <a:tabLst>
                <a:tab pos="266700" algn="l"/>
                <a:tab pos="622300" algn="l"/>
              </a:tabLst>
            </a:pPr>
            <a:r>
              <a:rPr lang="en-US" sz="1050" dirty="0">
                <a:solidFill>
                  <a:srgbClr val="000000"/>
                </a:solidFill>
              </a:rPr>
              <a:t>[23]	 </a:t>
            </a:r>
            <a:r>
              <a:rPr lang="en-US" sz="1050" dirty="0" err="1">
                <a:solidFill>
                  <a:srgbClr val="000000"/>
                </a:solidFill>
              </a:rPr>
              <a:t>Soeldner</a:t>
            </a:r>
            <a:r>
              <a:rPr lang="en-US" sz="1050" dirty="0">
                <a:solidFill>
                  <a:srgbClr val="000000"/>
                </a:solidFill>
              </a:rPr>
              <a:t> C, Roth A, </a:t>
            </a:r>
            <a:r>
              <a:rPr lang="en-US" sz="1050" dirty="0" err="1">
                <a:solidFill>
                  <a:srgbClr val="000000"/>
                </a:solidFill>
              </a:rPr>
              <a:t>Danzinger</a:t>
            </a:r>
            <a:r>
              <a:rPr lang="en-US" sz="1050" dirty="0">
                <a:solidFill>
                  <a:srgbClr val="000000"/>
                </a:solidFill>
              </a:rPr>
              <a:t> F, </a:t>
            </a:r>
            <a:r>
              <a:rPr lang="en-US" sz="1050" dirty="0" err="1">
                <a:solidFill>
                  <a:srgbClr val="000000"/>
                </a:solidFill>
              </a:rPr>
              <a:t>Moeslein</a:t>
            </a:r>
            <a:r>
              <a:rPr lang="en-US" sz="1050" dirty="0">
                <a:solidFill>
                  <a:srgbClr val="000000"/>
                </a:solidFill>
              </a:rPr>
              <a:t> K. Towards Open Innovation in Embedded Systems. Proceedings of the 19th Americas Conference on Information Systems (AMCIS), Chicago, USA: 2013.</a:t>
            </a:r>
          </a:p>
          <a:p>
            <a:pPr marL="444500" indent="-444500" defTabSz="901700">
              <a:tabLst>
                <a:tab pos="266700" algn="l"/>
                <a:tab pos="622300" algn="l"/>
              </a:tabLst>
            </a:pPr>
            <a:r>
              <a:rPr lang="en-US" sz="1050" dirty="0">
                <a:solidFill>
                  <a:srgbClr val="000000"/>
                </a:solidFill>
              </a:rPr>
              <a:t>[24]	 </a:t>
            </a:r>
            <a:r>
              <a:rPr lang="en-US" sz="1050" dirty="0" err="1">
                <a:solidFill>
                  <a:srgbClr val="000000"/>
                </a:solidFill>
              </a:rPr>
              <a:t>Wahlster</a:t>
            </a:r>
            <a:r>
              <a:rPr lang="en-US" sz="1050" dirty="0">
                <a:solidFill>
                  <a:srgbClr val="000000"/>
                </a:solidFill>
              </a:rPr>
              <a:t> W. Industrie 4.0: </a:t>
            </a:r>
            <a:r>
              <a:rPr lang="en-US" sz="1050" dirty="0" err="1">
                <a:solidFill>
                  <a:srgbClr val="000000"/>
                </a:solidFill>
              </a:rPr>
              <a:t>Mit</a:t>
            </a:r>
            <a:r>
              <a:rPr lang="en-US" sz="1050" dirty="0">
                <a:solidFill>
                  <a:srgbClr val="000000"/>
                </a:solidFill>
              </a:rPr>
              <a:t> </a:t>
            </a:r>
            <a:r>
              <a:rPr lang="en-US" sz="1050" dirty="0" err="1">
                <a:solidFill>
                  <a:srgbClr val="000000"/>
                </a:solidFill>
              </a:rPr>
              <a:t>dem</a:t>
            </a:r>
            <a:r>
              <a:rPr lang="en-US" sz="1050" dirty="0">
                <a:solidFill>
                  <a:srgbClr val="000000"/>
                </a:solidFill>
              </a:rPr>
              <a:t> Internet der Dinge auf </a:t>
            </a:r>
            <a:r>
              <a:rPr lang="en-US" sz="1050" dirty="0" err="1">
                <a:solidFill>
                  <a:srgbClr val="000000"/>
                </a:solidFill>
              </a:rPr>
              <a:t>dem</a:t>
            </a:r>
            <a:r>
              <a:rPr lang="en-US" sz="1050" dirty="0">
                <a:solidFill>
                  <a:srgbClr val="000000"/>
                </a:solidFill>
              </a:rPr>
              <a:t> </a:t>
            </a:r>
            <a:r>
              <a:rPr lang="en-US" sz="1050" dirty="0" err="1">
                <a:solidFill>
                  <a:srgbClr val="000000"/>
                </a:solidFill>
              </a:rPr>
              <a:t>Weg</a:t>
            </a:r>
            <a:r>
              <a:rPr lang="en-US" sz="1050" dirty="0">
                <a:solidFill>
                  <a:srgbClr val="000000"/>
                </a:solidFill>
              </a:rPr>
              <a:t> </a:t>
            </a:r>
            <a:r>
              <a:rPr lang="en-US" sz="1050" dirty="0" err="1">
                <a:solidFill>
                  <a:srgbClr val="000000"/>
                </a:solidFill>
              </a:rPr>
              <a:t>zur</a:t>
            </a:r>
            <a:r>
              <a:rPr lang="en-US" sz="1050" dirty="0">
                <a:solidFill>
                  <a:srgbClr val="000000"/>
                </a:solidFill>
              </a:rPr>
              <a:t> 4. </a:t>
            </a:r>
            <a:r>
              <a:rPr lang="en-US" sz="1050" dirty="0" err="1">
                <a:solidFill>
                  <a:srgbClr val="000000"/>
                </a:solidFill>
              </a:rPr>
              <a:t>industriellen</a:t>
            </a:r>
            <a:r>
              <a:rPr lang="en-US" sz="1050" dirty="0">
                <a:solidFill>
                  <a:srgbClr val="000000"/>
                </a:solidFill>
              </a:rPr>
              <a:t> Revolution. Vdi-Nachrichten.com 2011. http://www.vdi-nachrichten.com/Technik-Gesellschaft/Industrie-40-Mit-Internet-Dinge-Weg-4-industriellen-Revolution (accessed August 27, 2014).</a:t>
            </a:r>
          </a:p>
          <a:p>
            <a:pPr marL="444500" indent="-444500" defTabSz="901700">
              <a:tabLst>
                <a:tab pos="266700" algn="l"/>
                <a:tab pos="622300" algn="l"/>
              </a:tabLst>
            </a:pPr>
            <a:r>
              <a:rPr lang="en-US" sz="1050" dirty="0">
                <a:solidFill>
                  <a:srgbClr val="000000"/>
                </a:solidFill>
              </a:rPr>
              <a:t>[25]	 </a:t>
            </a:r>
            <a:r>
              <a:rPr lang="en-US" sz="1050" dirty="0" err="1">
                <a:solidFill>
                  <a:srgbClr val="000000"/>
                </a:solidFill>
              </a:rPr>
              <a:t>Zdravković</a:t>
            </a:r>
            <a:r>
              <a:rPr lang="en-US" sz="1050" dirty="0">
                <a:solidFill>
                  <a:srgbClr val="000000"/>
                </a:solidFill>
              </a:rPr>
              <a:t> M, </a:t>
            </a:r>
            <a:r>
              <a:rPr lang="en-US" sz="1050" dirty="0" err="1">
                <a:solidFill>
                  <a:srgbClr val="000000"/>
                </a:solidFill>
              </a:rPr>
              <a:t>Noran</a:t>
            </a:r>
            <a:r>
              <a:rPr lang="en-US" sz="1050" dirty="0">
                <a:solidFill>
                  <a:srgbClr val="000000"/>
                </a:solidFill>
              </a:rPr>
              <a:t> O, </a:t>
            </a:r>
            <a:r>
              <a:rPr lang="en-US" sz="1050" dirty="0" err="1">
                <a:solidFill>
                  <a:srgbClr val="000000"/>
                </a:solidFill>
              </a:rPr>
              <a:t>Trajanović</a:t>
            </a:r>
            <a:r>
              <a:rPr lang="en-US" sz="1050" dirty="0">
                <a:solidFill>
                  <a:srgbClr val="000000"/>
                </a:solidFill>
              </a:rPr>
              <a:t> M. Towards Sensing Information Systems. Proceedings of the 23rd International Conference on Information Systems Development (ISD), </a:t>
            </a:r>
            <a:r>
              <a:rPr lang="en-US" sz="1050" dirty="0" err="1">
                <a:solidFill>
                  <a:srgbClr val="000000"/>
                </a:solidFill>
              </a:rPr>
              <a:t>Varazdin</a:t>
            </a:r>
            <a:r>
              <a:rPr lang="en-US" sz="1050" dirty="0">
                <a:solidFill>
                  <a:srgbClr val="000000"/>
                </a:solidFill>
              </a:rPr>
              <a:t>, Croatia: 2014.</a:t>
            </a:r>
          </a:p>
          <a:p>
            <a:pPr marL="444500" indent="-444500" defTabSz="901700">
              <a:tabLst>
                <a:tab pos="266700" algn="l"/>
                <a:tab pos="622300" algn="l"/>
              </a:tabLst>
            </a:pPr>
            <a:r>
              <a:rPr lang="en-US" sz="1050" dirty="0">
                <a:solidFill>
                  <a:srgbClr val="000000"/>
                </a:solidFill>
              </a:rPr>
              <a:t>[26]	 Lee EA. Cyber Physical Systems: Design Challenges. Proceedings of the 11th IEEE International Symposium on Object Oriented Real-Time Distributed Computing (ISORC), Orlando, USA: 2008, p. 363–9.</a:t>
            </a:r>
          </a:p>
          <a:p>
            <a:pPr marL="444500" indent="-444500" defTabSz="901700">
              <a:tabLst>
                <a:tab pos="266700" algn="l"/>
                <a:tab pos="622300" algn="l"/>
              </a:tabLst>
            </a:pPr>
            <a:r>
              <a:rPr lang="en-US" sz="1050" dirty="0">
                <a:solidFill>
                  <a:srgbClr val="000000"/>
                </a:solidFill>
              </a:rPr>
              <a:t>[27]	 Park K-J, Zheng R, Liu X. Cyber-physical systems: Milestones and research challenges. Computer Communications 2012;36:1–7.</a:t>
            </a:r>
          </a:p>
          <a:p>
            <a:pPr marL="444500" indent="-444500" defTabSz="901700">
              <a:tabLst>
                <a:tab pos="266700" algn="l"/>
                <a:tab pos="622300" algn="l"/>
              </a:tabLst>
            </a:pPr>
            <a:r>
              <a:rPr lang="en-US" sz="1050" dirty="0">
                <a:solidFill>
                  <a:srgbClr val="000000"/>
                </a:solidFill>
              </a:rPr>
              <a:t>[28]	 </a:t>
            </a:r>
            <a:r>
              <a:rPr lang="en-US" sz="1050" dirty="0" err="1">
                <a:solidFill>
                  <a:srgbClr val="000000"/>
                </a:solidFill>
              </a:rPr>
              <a:t>Rudtsch</a:t>
            </a:r>
            <a:r>
              <a:rPr lang="en-US" sz="1050" dirty="0">
                <a:solidFill>
                  <a:srgbClr val="000000"/>
                </a:solidFill>
              </a:rPr>
              <a:t> V, </a:t>
            </a:r>
            <a:r>
              <a:rPr lang="en-US" sz="1050" dirty="0" err="1">
                <a:solidFill>
                  <a:srgbClr val="000000"/>
                </a:solidFill>
              </a:rPr>
              <a:t>Gausemeier</a:t>
            </a:r>
            <a:r>
              <a:rPr lang="en-US" sz="1050" dirty="0">
                <a:solidFill>
                  <a:srgbClr val="000000"/>
                </a:solidFill>
              </a:rPr>
              <a:t> J, </a:t>
            </a:r>
            <a:r>
              <a:rPr lang="en-US" sz="1050" dirty="0" err="1">
                <a:solidFill>
                  <a:srgbClr val="000000"/>
                </a:solidFill>
              </a:rPr>
              <a:t>Gesing</a:t>
            </a:r>
            <a:r>
              <a:rPr lang="en-US" sz="1050" dirty="0">
                <a:solidFill>
                  <a:srgbClr val="000000"/>
                </a:solidFill>
              </a:rPr>
              <a:t> J, </a:t>
            </a:r>
            <a:r>
              <a:rPr lang="en-US" sz="1050" dirty="0" err="1">
                <a:solidFill>
                  <a:srgbClr val="000000"/>
                </a:solidFill>
              </a:rPr>
              <a:t>Mittag</a:t>
            </a:r>
            <a:r>
              <a:rPr lang="en-US" sz="1050" dirty="0">
                <a:solidFill>
                  <a:srgbClr val="000000"/>
                </a:solidFill>
              </a:rPr>
              <a:t> T, Peter S. Pattern-based Business Model Development for Cyber-Physical Production Systems. Procedia CIRP 2014;25:313–9.</a:t>
            </a:r>
          </a:p>
          <a:p>
            <a:pPr marL="444500" indent="-444500" defTabSz="901700">
              <a:tabLst>
                <a:tab pos="266700" algn="l"/>
                <a:tab pos="622300" algn="l"/>
              </a:tabLst>
            </a:pPr>
            <a:r>
              <a:rPr lang="en-US" sz="1050" dirty="0">
                <a:solidFill>
                  <a:srgbClr val="000000"/>
                </a:solidFill>
              </a:rPr>
              <a:t>[29]	 Lee J, Kao H-A, Yang S. Service Innovation and Smart Analytics for Industry 4.0 and Big Data Environment. Procedia CIRP 2014;16:3–8.</a:t>
            </a:r>
          </a:p>
          <a:p>
            <a:pPr marL="444500" indent="-444500" defTabSz="901700">
              <a:tabLst>
                <a:tab pos="266700" algn="l"/>
                <a:tab pos="622300" algn="l"/>
              </a:tabLst>
            </a:pPr>
            <a:r>
              <a:rPr lang="en-US" sz="1050" dirty="0">
                <a:solidFill>
                  <a:srgbClr val="000000"/>
                </a:solidFill>
              </a:rPr>
              <a:t>[30]	 </a:t>
            </a:r>
            <a:r>
              <a:rPr lang="en-US" sz="1050" dirty="0" err="1">
                <a:solidFill>
                  <a:srgbClr val="000000"/>
                </a:solidFill>
              </a:rPr>
              <a:t>Schuh</a:t>
            </a:r>
            <a:r>
              <a:rPr lang="en-US" sz="1050" dirty="0">
                <a:solidFill>
                  <a:srgbClr val="000000"/>
                </a:solidFill>
              </a:rPr>
              <a:t> G, </a:t>
            </a:r>
            <a:r>
              <a:rPr lang="en-US" sz="1050" dirty="0" err="1">
                <a:solidFill>
                  <a:srgbClr val="000000"/>
                </a:solidFill>
              </a:rPr>
              <a:t>Potente</a:t>
            </a:r>
            <a:r>
              <a:rPr lang="en-US" sz="1050" dirty="0">
                <a:solidFill>
                  <a:srgbClr val="000000"/>
                </a:solidFill>
              </a:rPr>
              <a:t> T, Thomas C, Hempel T. Short-term Cyber-physical Production Management. Procedia CIRP 2014;25:154–60.</a:t>
            </a:r>
          </a:p>
          <a:p>
            <a:pPr marL="444500" indent="-444500" defTabSz="901700">
              <a:tabLst>
                <a:tab pos="266700" algn="l"/>
                <a:tab pos="622300" algn="l"/>
              </a:tabLst>
            </a:pPr>
            <a:r>
              <a:rPr lang="en-US" sz="1050" dirty="0">
                <a:solidFill>
                  <a:srgbClr val="000000"/>
                </a:solidFill>
              </a:rPr>
              <a:t>[31]	 Zolnowski A, Schmitt AK, </a:t>
            </a:r>
            <a:r>
              <a:rPr lang="en-US" sz="1050" dirty="0" err="1">
                <a:solidFill>
                  <a:srgbClr val="000000"/>
                </a:solidFill>
              </a:rPr>
              <a:t>Böhmann</a:t>
            </a:r>
            <a:r>
              <a:rPr lang="en-US" sz="1050" dirty="0">
                <a:solidFill>
                  <a:srgbClr val="000000"/>
                </a:solidFill>
              </a:rPr>
              <a:t> T. Understanding the Impact of Remote Service Technology on Service Business Models in Manufacturing: From Improving After-Sales Services to Building Service Ecosystems. Proceedings of the 19th European Conference on Information Systems (ECIS), Helsinki, Finland: 2011.</a:t>
            </a:r>
          </a:p>
          <a:p>
            <a:pPr marL="444500" indent="-444500" defTabSz="901700">
              <a:tabLst>
                <a:tab pos="266700" algn="l"/>
                <a:tab pos="622300" algn="l"/>
              </a:tabLst>
            </a:pPr>
            <a:r>
              <a:rPr lang="en-US" sz="1050" dirty="0">
                <a:solidFill>
                  <a:srgbClr val="000000"/>
                </a:solidFill>
              </a:rPr>
              <a:t>[32]	 </a:t>
            </a:r>
            <a:r>
              <a:rPr lang="en-US" sz="1050" dirty="0" err="1">
                <a:solidFill>
                  <a:srgbClr val="000000"/>
                </a:solidFill>
              </a:rPr>
              <a:t>Dworschak</a:t>
            </a:r>
            <a:r>
              <a:rPr lang="en-US" sz="1050" dirty="0">
                <a:solidFill>
                  <a:srgbClr val="000000"/>
                </a:solidFill>
              </a:rPr>
              <a:t> B, </a:t>
            </a:r>
            <a:r>
              <a:rPr lang="en-US" sz="1050" dirty="0" err="1">
                <a:solidFill>
                  <a:srgbClr val="000000"/>
                </a:solidFill>
              </a:rPr>
              <a:t>Zaiser</a:t>
            </a:r>
            <a:r>
              <a:rPr lang="en-US" sz="1050" dirty="0">
                <a:solidFill>
                  <a:srgbClr val="000000"/>
                </a:solidFill>
              </a:rPr>
              <a:t> H. Competences for Cyber-physical Systems in Manufacturing – First Findings and Scenarios. Procedia CIRP 2014;25:345–50.</a:t>
            </a:r>
          </a:p>
          <a:p>
            <a:pPr marL="444500" indent="-444500" defTabSz="901700">
              <a:tabLst>
                <a:tab pos="266700" algn="l"/>
                <a:tab pos="622300" algn="l"/>
              </a:tabLst>
            </a:pPr>
            <a:r>
              <a:rPr lang="en-US" sz="1050" dirty="0">
                <a:solidFill>
                  <a:srgbClr val="000000"/>
                </a:solidFill>
              </a:rPr>
              <a:t>[33]	 </a:t>
            </a:r>
            <a:r>
              <a:rPr lang="en-US" sz="1050" dirty="0" err="1">
                <a:solidFill>
                  <a:srgbClr val="000000"/>
                </a:solidFill>
              </a:rPr>
              <a:t>Acatech</a:t>
            </a:r>
            <a:r>
              <a:rPr lang="en-US" sz="1050" dirty="0">
                <a:solidFill>
                  <a:srgbClr val="000000"/>
                </a:solidFill>
              </a:rPr>
              <a:t>. Cyber-Physical Systems: </a:t>
            </a:r>
            <a:r>
              <a:rPr lang="en-US" sz="1050" dirty="0" err="1">
                <a:solidFill>
                  <a:srgbClr val="000000"/>
                </a:solidFill>
              </a:rPr>
              <a:t>Innovationsmotor</a:t>
            </a:r>
            <a:r>
              <a:rPr lang="en-US" sz="1050" dirty="0">
                <a:solidFill>
                  <a:srgbClr val="000000"/>
                </a:solidFill>
              </a:rPr>
              <a:t> </a:t>
            </a:r>
            <a:r>
              <a:rPr lang="en-US" sz="1050" dirty="0" err="1">
                <a:solidFill>
                  <a:srgbClr val="000000"/>
                </a:solidFill>
              </a:rPr>
              <a:t>für</a:t>
            </a:r>
            <a:r>
              <a:rPr lang="en-US" sz="1050" dirty="0">
                <a:solidFill>
                  <a:srgbClr val="000000"/>
                </a:solidFill>
              </a:rPr>
              <a:t> </a:t>
            </a:r>
            <a:r>
              <a:rPr lang="en-US" sz="1050" dirty="0" err="1">
                <a:solidFill>
                  <a:srgbClr val="000000"/>
                </a:solidFill>
              </a:rPr>
              <a:t>Mobilität</a:t>
            </a:r>
            <a:r>
              <a:rPr lang="en-US" sz="1050" dirty="0">
                <a:solidFill>
                  <a:srgbClr val="000000"/>
                </a:solidFill>
              </a:rPr>
              <a:t>, Gesundheit, </a:t>
            </a:r>
            <a:r>
              <a:rPr lang="en-US" sz="1050" dirty="0" err="1">
                <a:solidFill>
                  <a:srgbClr val="000000"/>
                </a:solidFill>
              </a:rPr>
              <a:t>Energie</a:t>
            </a:r>
            <a:r>
              <a:rPr lang="en-US" sz="1050" dirty="0">
                <a:solidFill>
                  <a:srgbClr val="000000"/>
                </a:solidFill>
              </a:rPr>
              <a:t> und </a:t>
            </a:r>
            <a:r>
              <a:rPr lang="en-US" sz="1050" dirty="0" err="1">
                <a:solidFill>
                  <a:srgbClr val="000000"/>
                </a:solidFill>
              </a:rPr>
              <a:t>Produktion</a:t>
            </a:r>
            <a:r>
              <a:rPr lang="en-US" sz="1050" dirty="0">
                <a:solidFill>
                  <a:srgbClr val="000000"/>
                </a:solidFill>
              </a:rPr>
              <a:t>. Heidelberg: Springer </a:t>
            </a:r>
            <a:r>
              <a:rPr lang="en-US" sz="1050" dirty="0" err="1">
                <a:solidFill>
                  <a:srgbClr val="000000"/>
                </a:solidFill>
              </a:rPr>
              <a:t>Verlag</a:t>
            </a:r>
            <a:r>
              <a:rPr lang="en-US" sz="1050" dirty="0">
                <a:solidFill>
                  <a:srgbClr val="000000"/>
                </a:solidFill>
              </a:rPr>
              <a:t>; 2011.</a:t>
            </a:r>
          </a:p>
          <a:p>
            <a:pPr marL="444500" indent="-444500" defTabSz="901700">
              <a:tabLst>
                <a:tab pos="266700" algn="l"/>
                <a:tab pos="622300" algn="l"/>
              </a:tabLst>
            </a:pPr>
            <a:r>
              <a:rPr lang="en-US" sz="1050" dirty="0">
                <a:solidFill>
                  <a:srgbClr val="000000"/>
                </a:solidFill>
              </a:rPr>
              <a:t>[34]	 </a:t>
            </a:r>
            <a:r>
              <a:rPr lang="en-US" sz="1050" dirty="0" err="1">
                <a:solidFill>
                  <a:srgbClr val="000000"/>
                </a:solidFill>
              </a:rPr>
              <a:t>Kiritsis</a:t>
            </a:r>
            <a:r>
              <a:rPr lang="en-US" sz="1050" dirty="0">
                <a:solidFill>
                  <a:srgbClr val="000000"/>
                </a:solidFill>
              </a:rPr>
              <a:t> D. Closed-loop PLM for Intelligent Products in the Era of the Internet of Things. Computer-Aided Design 2011;43:479–501.</a:t>
            </a:r>
          </a:p>
          <a:p>
            <a:pPr marL="444500" indent="-444500" defTabSz="901700">
              <a:tabLst>
                <a:tab pos="266700" algn="l"/>
                <a:tab pos="622300" algn="l"/>
              </a:tabLst>
            </a:pPr>
            <a:r>
              <a:rPr lang="en-US" sz="1050" dirty="0">
                <a:solidFill>
                  <a:srgbClr val="000000"/>
                </a:solidFill>
              </a:rPr>
              <a:t>[35]	 Lee JY, Choi SS, Kim GY, Noh SD. Ubiquitous Product Life Cycle Management (u-PLM): A Real-Time and Integrated Engineering Environment Using Ubiquitous Technology in Product Life Cycle Management (PLM). International Journal of Computer Integrated Manufacturing 2011;24:627–49.</a:t>
            </a:r>
          </a:p>
          <a:p>
            <a:pPr marL="444500" indent="-444500" defTabSz="901700">
              <a:tabLst>
                <a:tab pos="266700" algn="l"/>
                <a:tab pos="622300" algn="l"/>
              </a:tabLst>
            </a:pPr>
            <a:r>
              <a:rPr lang="en-US" sz="1050" dirty="0">
                <a:solidFill>
                  <a:srgbClr val="000000"/>
                </a:solidFill>
              </a:rPr>
              <a:t>[36]	 </a:t>
            </a:r>
            <a:r>
              <a:rPr lang="en-US" sz="1050" dirty="0" err="1">
                <a:solidFill>
                  <a:srgbClr val="000000"/>
                </a:solidFill>
              </a:rPr>
              <a:t>Barthelmey</a:t>
            </a:r>
            <a:r>
              <a:rPr lang="en-US" sz="1050" dirty="0">
                <a:solidFill>
                  <a:srgbClr val="000000"/>
                </a:solidFill>
              </a:rPr>
              <a:t> A, </a:t>
            </a:r>
            <a:r>
              <a:rPr lang="en-US" sz="1050" dirty="0" err="1">
                <a:solidFill>
                  <a:srgbClr val="000000"/>
                </a:solidFill>
              </a:rPr>
              <a:t>Störkle</a:t>
            </a:r>
            <a:r>
              <a:rPr lang="en-US" sz="1050" dirty="0">
                <a:solidFill>
                  <a:srgbClr val="000000"/>
                </a:solidFill>
              </a:rPr>
              <a:t> D, </a:t>
            </a:r>
            <a:r>
              <a:rPr lang="en-US" sz="1050" dirty="0" err="1">
                <a:solidFill>
                  <a:srgbClr val="000000"/>
                </a:solidFill>
              </a:rPr>
              <a:t>Kuhlenkötter</a:t>
            </a:r>
            <a:r>
              <a:rPr lang="en-US" sz="1050" dirty="0">
                <a:solidFill>
                  <a:srgbClr val="000000"/>
                </a:solidFill>
              </a:rPr>
              <a:t> B, </a:t>
            </a:r>
            <a:r>
              <a:rPr lang="en-US" sz="1050" dirty="0" err="1">
                <a:solidFill>
                  <a:srgbClr val="000000"/>
                </a:solidFill>
              </a:rPr>
              <a:t>Deuse</a:t>
            </a:r>
            <a:r>
              <a:rPr lang="en-US" sz="1050" dirty="0">
                <a:solidFill>
                  <a:srgbClr val="000000"/>
                </a:solidFill>
              </a:rPr>
              <a:t> J. Cyber Physical Systems for Life Cycle Continuous Technical Documentation of Manufacturing Facilities. Procedia CIRP 2014;17:207–11.</a:t>
            </a:r>
          </a:p>
          <a:p>
            <a:pPr marL="444500" indent="-444500" defTabSz="901700">
              <a:tabLst>
                <a:tab pos="266700" algn="l"/>
                <a:tab pos="622300" algn="l"/>
              </a:tabLst>
            </a:pPr>
            <a:r>
              <a:rPr lang="en-US" sz="1050" dirty="0">
                <a:solidFill>
                  <a:srgbClr val="000000"/>
                </a:solidFill>
              </a:rPr>
              <a:t>[37]	 Xu R, </a:t>
            </a:r>
            <a:r>
              <a:rPr lang="en-US" sz="1050" dirty="0" err="1">
                <a:solidFill>
                  <a:srgbClr val="000000"/>
                </a:solidFill>
              </a:rPr>
              <a:t>Ilic</a:t>
            </a:r>
            <a:r>
              <a:rPr lang="en-US" sz="1050" dirty="0">
                <a:solidFill>
                  <a:srgbClr val="000000"/>
                </a:solidFill>
              </a:rPr>
              <a:t> A. Product as a Service: Enabling Physical Products as Service End-Points. Proceedings of the 35th International Conference on Information Systems (ICIS), Auckland, New Zealand: 2014.</a:t>
            </a:r>
          </a:p>
          <a:p>
            <a:pPr marL="444500" indent="-444500" defTabSz="901700">
              <a:tabLst>
                <a:tab pos="266700" algn="l"/>
                <a:tab pos="622300" algn="l"/>
              </a:tabLst>
            </a:pPr>
            <a:r>
              <a:rPr lang="en-US" sz="1050" dirty="0">
                <a:solidFill>
                  <a:srgbClr val="000000"/>
                </a:solidFill>
              </a:rPr>
              <a:t>[38]	 </a:t>
            </a:r>
            <a:r>
              <a:rPr lang="en-US" sz="1050" dirty="0" err="1">
                <a:solidFill>
                  <a:srgbClr val="000000"/>
                </a:solidFill>
              </a:rPr>
              <a:t>Eisenhardt</a:t>
            </a:r>
            <a:r>
              <a:rPr lang="en-US" sz="1050" dirty="0">
                <a:solidFill>
                  <a:srgbClr val="000000"/>
                </a:solidFill>
              </a:rPr>
              <a:t> KM. Building Theories from Case Study Research. Academy of Management Review 1989;14:532–50.</a:t>
            </a:r>
          </a:p>
          <a:p>
            <a:pPr marL="444500" indent="-444500" defTabSz="901700">
              <a:tabLst>
                <a:tab pos="266700" algn="l"/>
                <a:tab pos="622300" algn="l"/>
              </a:tabLst>
            </a:pPr>
            <a:r>
              <a:rPr lang="en-US" sz="1050" dirty="0">
                <a:solidFill>
                  <a:srgbClr val="000000"/>
                </a:solidFill>
              </a:rPr>
              <a:t>[39]	 Herterich M, Peters C, Uebernickel F, Brenner W, Neff A. Mobile Work Support for Field Service: A Literature Review and Directions for Future Research. Proceedings of the 12th International Conference on Wirtschaftsinformatik, </a:t>
            </a:r>
            <a:r>
              <a:rPr lang="en-US" sz="1050" dirty="0" err="1">
                <a:solidFill>
                  <a:srgbClr val="000000"/>
                </a:solidFill>
              </a:rPr>
              <a:t>Osnabrück</a:t>
            </a:r>
            <a:r>
              <a:rPr lang="en-US" sz="1050" dirty="0">
                <a:solidFill>
                  <a:srgbClr val="000000"/>
                </a:solidFill>
              </a:rPr>
              <a:t>, Germany: 2015.</a:t>
            </a:r>
          </a:p>
          <a:p>
            <a:pPr marL="444500" indent="-444500" defTabSz="901700">
              <a:tabLst>
                <a:tab pos="266700" algn="l"/>
                <a:tab pos="622300" algn="l"/>
              </a:tabLst>
            </a:pPr>
            <a:endParaRPr lang="en-US" sz="1050" dirty="0">
              <a:solidFill>
                <a:srgbClr val="000000"/>
              </a:solidFill>
            </a:endParaRPr>
          </a:p>
        </p:txBody>
      </p:sp>
    </p:spTree>
    <p:extLst>
      <p:ext uri="{BB962C8B-B14F-4D97-AF65-F5344CB8AC3E}">
        <p14:creationId xmlns:p14="http://schemas.microsoft.com/office/powerpoint/2010/main" val="67248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
        <p:nvSpPr>
          <p:cNvPr id="4" name="Foliennummernplatzhalt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Rechteck 4"/>
          <p:cNvSpPr/>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56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800" dirty="0" smtClean="0"/>
              <a:t>4. Impacts </a:t>
            </a:r>
            <a:r>
              <a:rPr lang="en-US" sz="2800" dirty="0"/>
              <a:t>of CPSs on the </a:t>
            </a:r>
            <a:r>
              <a:rPr lang="en-US" sz="2800" dirty="0" smtClean="0"/>
              <a:t/>
            </a:r>
            <a:br>
              <a:rPr lang="en-US" sz="2800" dirty="0" smtClean="0"/>
            </a:br>
            <a:r>
              <a:rPr lang="en-US" sz="2800" dirty="0" smtClean="0"/>
              <a:t>service ecosystem</a:t>
            </a:r>
            <a:endParaRPr lang="de-DE" sz="2800" dirty="0"/>
          </a:p>
        </p:txBody>
      </p:sp>
      <p:graphicFrame>
        <p:nvGraphicFramePr>
          <p:cNvPr id="4" name="Tabelle 3"/>
          <p:cNvGraphicFramePr>
            <a:graphicFrameLocks noGrp="1"/>
          </p:cNvGraphicFramePr>
          <p:nvPr>
            <p:extLst>
              <p:ext uri="{D42A27DB-BD31-4B8C-83A1-F6EECF244321}">
                <p14:modId xmlns:p14="http://schemas.microsoft.com/office/powerpoint/2010/main" val="149889973"/>
              </p:ext>
            </p:extLst>
          </p:nvPr>
        </p:nvGraphicFramePr>
        <p:xfrm>
          <a:off x="395536" y="1556792"/>
          <a:ext cx="8496945" cy="3022600"/>
        </p:xfrm>
        <a:graphic>
          <a:graphicData uri="http://schemas.openxmlformats.org/drawingml/2006/table">
            <a:tbl>
              <a:tblPr firstRow="1" bandRow="1">
                <a:tableStyleId>{5C22544A-7EE6-4342-B048-85BDC9FD1C3A}</a:tableStyleId>
              </a:tblPr>
              <a:tblGrid>
                <a:gridCol w="1944216"/>
                <a:gridCol w="3168352"/>
                <a:gridCol w="3384377"/>
              </a:tblGrid>
              <a:tr h="370840">
                <a:tc>
                  <a:txBody>
                    <a:bodyPr/>
                    <a:lstStyle/>
                    <a:p>
                      <a:r>
                        <a:rPr lang="en-GB" sz="1800" noProof="0" dirty="0" smtClean="0">
                          <a:latin typeface="+mj-lt"/>
                        </a:rPr>
                        <a:t>Stakeholder</a:t>
                      </a:r>
                      <a:endParaRPr lang="en-GB" sz="1800" noProof="0" dirty="0">
                        <a:latin typeface="+mj-lt"/>
                      </a:endParaRPr>
                    </a:p>
                  </a:txBody>
                  <a:tcPr/>
                </a:tc>
                <a:tc>
                  <a:txBody>
                    <a:bodyPr/>
                    <a:lstStyle/>
                    <a:p>
                      <a:r>
                        <a:rPr lang="en-GB" sz="1800" noProof="0" dirty="0" smtClean="0">
                          <a:latin typeface="+mj-lt"/>
                        </a:rPr>
                        <a:t>Impact of</a:t>
                      </a:r>
                      <a:r>
                        <a:rPr lang="en-GB" sz="1800" baseline="0" noProof="0" dirty="0" smtClean="0">
                          <a:latin typeface="+mj-lt"/>
                        </a:rPr>
                        <a:t> CPS on Stakeholder</a:t>
                      </a:r>
                      <a:endParaRPr lang="en-GB" sz="1800" noProof="0" dirty="0">
                        <a:latin typeface="+mj-lt"/>
                      </a:endParaRPr>
                    </a:p>
                  </a:txBody>
                  <a:tcPr/>
                </a:tc>
                <a:tc>
                  <a:txBody>
                    <a:bodyPr/>
                    <a:lstStyle/>
                    <a:p>
                      <a:r>
                        <a:rPr lang="en-GB" sz="1800" noProof="0" dirty="0" smtClean="0">
                          <a:latin typeface="+mj-lt"/>
                        </a:rPr>
                        <a:t>Implication for Stakeholder</a:t>
                      </a:r>
                      <a:endParaRPr lang="en-GB" sz="1800" noProof="0" dirty="0">
                        <a:latin typeface="+mj-lt"/>
                      </a:endParaRPr>
                    </a:p>
                  </a:txBody>
                  <a:tcPr/>
                </a:tc>
              </a:tr>
              <a:tr h="370840">
                <a:tc>
                  <a:txBody>
                    <a:bodyPr/>
                    <a:lstStyle/>
                    <a:p>
                      <a:r>
                        <a:rPr lang="en-GB" sz="1800" b="1" noProof="0" dirty="0" smtClean="0">
                          <a:latin typeface="+mj-lt"/>
                        </a:rPr>
                        <a:t>Industrial</a:t>
                      </a:r>
                      <a:r>
                        <a:rPr lang="en-GB" sz="1800" b="1" baseline="0" noProof="0" dirty="0" smtClean="0">
                          <a:latin typeface="+mj-lt"/>
                        </a:rPr>
                        <a:t> Equipment Manufacturers </a:t>
                      </a:r>
                      <a:endParaRPr lang="en-GB" sz="1800" b="1" noProof="0" dirty="0">
                        <a:latin typeface="+mj-lt"/>
                      </a:endParaRPr>
                    </a:p>
                  </a:txBody>
                  <a:tcPr/>
                </a:tc>
                <a:tc>
                  <a:txBody>
                    <a:bodyPr/>
                    <a:lstStyle/>
                    <a:p>
                      <a:r>
                        <a:rPr lang="en-GB" sz="1600" noProof="0" dirty="0" smtClean="0">
                          <a:latin typeface="+mj-lt"/>
                        </a:rPr>
                        <a:t>Collection of data and manufacture better equipment in the future</a:t>
                      </a:r>
                      <a:endParaRPr lang="en-GB" sz="1600" noProof="0" dirty="0">
                        <a:latin typeface="+mj-lt"/>
                      </a:endParaRPr>
                    </a:p>
                  </a:txBody>
                  <a:tcPr/>
                </a:tc>
                <a:tc>
                  <a:txBody>
                    <a:bodyPr/>
                    <a:lstStyle/>
                    <a:p>
                      <a:pPr marL="0" algn="l" defTabSz="914400" rtl="0" eaLnBrk="1" latinLnBrk="0" hangingPunct="1"/>
                      <a:r>
                        <a:rPr lang="en-GB" sz="1600" kern="1200" noProof="0" dirty="0" smtClean="0">
                          <a:solidFill>
                            <a:schemeClr val="dk1"/>
                          </a:solidFill>
                          <a:latin typeface="+mj-lt"/>
                          <a:ea typeface="+mn-ea"/>
                          <a:cs typeface="+mn-cs"/>
                        </a:rPr>
                        <a:t>Increase Quality of Equipment and increase innovation capability</a:t>
                      </a:r>
                      <a:endParaRPr lang="en-GB" sz="1600" kern="1200" noProof="0" dirty="0">
                        <a:solidFill>
                          <a:schemeClr val="dk1"/>
                        </a:solidFill>
                        <a:latin typeface="+mj-lt"/>
                        <a:ea typeface="+mn-ea"/>
                        <a:cs typeface="+mn-cs"/>
                      </a:endParaRPr>
                    </a:p>
                  </a:txBody>
                  <a:tcPr/>
                </a:tc>
              </a:tr>
              <a:tr h="370840">
                <a:tc>
                  <a:txBody>
                    <a:bodyPr/>
                    <a:lstStyle/>
                    <a:p>
                      <a:r>
                        <a:rPr lang="en-GB" sz="1800" b="1" kern="1200" baseline="0" noProof="0" dirty="0" smtClean="0">
                          <a:solidFill>
                            <a:schemeClr val="dk1"/>
                          </a:solidFill>
                          <a:effectLst/>
                          <a:latin typeface="+mj-lt"/>
                          <a:ea typeface="MS Mincho"/>
                          <a:cs typeface="Arial"/>
                        </a:rPr>
                        <a:t>Industrial Equipment Operators</a:t>
                      </a:r>
                      <a:endParaRPr lang="en-GB" sz="1800" b="1" kern="1200" baseline="0" noProof="0" dirty="0">
                        <a:solidFill>
                          <a:schemeClr val="dk1"/>
                        </a:solidFill>
                        <a:effectLst/>
                        <a:latin typeface="+mj-lt"/>
                        <a:ea typeface="MS Mincho"/>
                        <a:cs typeface="Arial"/>
                      </a:endParaRPr>
                    </a:p>
                  </a:txBody>
                  <a:tcPr/>
                </a:tc>
                <a:tc>
                  <a:txBody>
                    <a:bodyPr/>
                    <a:lstStyle/>
                    <a:p>
                      <a:r>
                        <a:rPr lang="en-GB" sz="1600" noProof="0" dirty="0" smtClean="0">
                          <a:latin typeface="+mj-lt"/>
                        </a:rPr>
                        <a:t>Flawless product operation</a:t>
                      </a:r>
                      <a:endParaRPr lang="en-GB" sz="1600" noProof="0" dirty="0">
                        <a:latin typeface="+mj-lt"/>
                      </a:endParaRPr>
                    </a:p>
                  </a:txBody>
                  <a:tcPr/>
                </a:tc>
                <a:tc>
                  <a:txBody>
                    <a:bodyPr/>
                    <a:lstStyle/>
                    <a:p>
                      <a:pPr marL="0" algn="l" defTabSz="914400" rtl="0" eaLnBrk="1" latinLnBrk="0" hangingPunct="1"/>
                      <a:r>
                        <a:rPr lang="en-GB" sz="1600" kern="1200" noProof="0" dirty="0" smtClean="0">
                          <a:solidFill>
                            <a:schemeClr val="dk1"/>
                          </a:solidFill>
                          <a:latin typeface="+mj-lt"/>
                          <a:ea typeface="+mn-ea"/>
                          <a:cs typeface="+mn-cs"/>
                        </a:rPr>
                        <a:t>Minimize downtime and drive operational efficiency</a:t>
                      </a:r>
                      <a:endParaRPr lang="en-GB" sz="1600" kern="1200" noProof="0" dirty="0">
                        <a:solidFill>
                          <a:schemeClr val="dk1"/>
                        </a:solidFill>
                        <a:latin typeface="+mj-lt"/>
                        <a:ea typeface="+mn-ea"/>
                        <a:cs typeface="+mn-cs"/>
                      </a:endParaRPr>
                    </a:p>
                  </a:txBody>
                  <a:tcPr/>
                </a:tc>
              </a:tr>
              <a:tr h="370840">
                <a:tc>
                  <a:txBody>
                    <a:bodyPr/>
                    <a:lstStyle/>
                    <a:p>
                      <a:r>
                        <a:rPr lang="en-GB" sz="1800" b="1" kern="1200" baseline="0" noProof="0" smtClean="0">
                          <a:solidFill>
                            <a:schemeClr val="dk1"/>
                          </a:solidFill>
                          <a:effectLst/>
                          <a:latin typeface="+mj-lt"/>
                          <a:ea typeface="MS Mincho"/>
                          <a:cs typeface="Arial"/>
                        </a:rPr>
                        <a:t>Service Organisations</a:t>
                      </a:r>
                      <a:endParaRPr lang="en-GB" sz="1800" b="1" kern="1200" baseline="0" noProof="0" dirty="0">
                        <a:solidFill>
                          <a:schemeClr val="dk1"/>
                        </a:solidFill>
                        <a:effectLst/>
                        <a:latin typeface="+mj-lt"/>
                        <a:ea typeface="MS Mincho"/>
                        <a:cs typeface="Arial"/>
                      </a:endParaRPr>
                    </a:p>
                  </a:txBody>
                  <a:tcPr/>
                </a:tc>
                <a:tc>
                  <a:txBody>
                    <a:bodyPr/>
                    <a:lstStyle/>
                    <a:p>
                      <a:r>
                        <a:rPr lang="en-GB" sz="1600" noProof="0" dirty="0" smtClean="0">
                          <a:latin typeface="+mj-lt"/>
                        </a:rPr>
                        <a:t>Increase</a:t>
                      </a:r>
                      <a:r>
                        <a:rPr lang="en-GB" sz="1600" baseline="0" noProof="0" dirty="0" smtClean="0">
                          <a:latin typeface="+mj-lt"/>
                        </a:rPr>
                        <a:t> service efficiencies and drive service innovation</a:t>
                      </a:r>
                      <a:endParaRPr lang="en-GB" sz="1600" noProof="0" dirty="0">
                        <a:latin typeface="+mj-lt"/>
                      </a:endParaRPr>
                    </a:p>
                  </a:txBody>
                  <a:tcPr/>
                </a:tc>
                <a:tc>
                  <a:txBody>
                    <a:bodyPr/>
                    <a:lstStyle/>
                    <a:p>
                      <a:pPr marL="0" algn="l" defTabSz="914400" rtl="0" eaLnBrk="1" latinLnBrk="0" hangingPunct="1"/>
                      <a:r>
                        <a:rPr lang="en-GB" sz="1600" kern="1200" noProof="0" dirty="0" smtClean="0">
                          <a:solidFill>
                            <a:schemeClr val="dk1"/>
                          </a:solidFill>
                          <a:latin typeface="+mj-lt"/>
                          <a:ea typeface="+mn-ea"/>
                          <a:cs typeface="+mn-cs"/>
                        </a:rPr>
                        <a:t>Data becomes increasingly important for realizing operational efficiencies in the service business. </a:t>
                      </a:r>
                      <a:endParaRPr lang="en-GB" sz="1600" kern="1200" noProof="0" dirty="0">
                        <a:solidFill>
                          <a:schemeClr val="dk1"/>
                        </a:solidFill>
                        <a:latin typeface="+mj-lt"/>
                        <a:ea typeface="+mn-ea"/>
                        <a:cs typeface="+mn-cs"/>
                      </a:endParaRPr>
                    </a:p>
                  </a:txBody>
                  <a:tcPr/>
                </a:tc>
              </a:tr>
            </a:tbl>
          </a:graphicData>
        </a:graphic>
      </p:graphicFrame>
      <p:sp>
        <p:nvSpPr>
          <p:cNvPr id="5"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22</a:t>
            </a:fld>
            <a:endParaRPr lang="en-US" dirty="0"/>
          </a:p>
        </p:txBody>
      </p:sp>
    </p:spTree>
    <p:extLst>
      <p:ext uri="{BB962C8B-B14F-4D97-AF65-F5344CB8AC3E}">
        <p14:creationId xmlns:p14="http://schemas.microsoft.com/office/powerpoint/2010/main" val="191785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en-US" dirty="0" smtClean="0"/>
              <a:t>The allocated time for each paper is shown in the overall conference program. This includes 5 minutes for discussion</a:t>
            </a:r>
          </a:p>
          <a:p>
            <a:r>
              <a:rPr lang="en-US" dirty="0" smtClean="0"/>
              <a:t>Number of slides should be planned accordingly.</a:t>
            </a:r>
            <a:endParaRPr lang="en-US" dirty="0"/>
          </a:p>
        </p:txBody>
      </p:sp>
      <p:sp>
        <p:nvSpPr>
          <p:cNvPr id="8" name="Slide Number Placeholder 7"/>
          <p:cNvSpPr>
            <a:spLocks noGrp="1"/>
          </p:cNvSpPr>
          <p:nvPr>
            <p:ph type="sldNum" sz="quarter" idx="12"/>
          </p:nvPr>
        </p:nvSpPr>
        <p:spPr/>
        <p:txBody>
          <a:bodyPr/>
          <a:lstStyle/>
          <a:p>
            <a:pPr algn="r"/>
            <a:fld id="{B6F15528-21DE-4FAA-801E-634DDDAF4B2B}" type="slidenum">
              <a:rPr lang="en-US" smtClean="0"/>
              <a:pPr algn="r"/>
              <a:t>23</a:t>
            </a:fld>
            <a:endParaRPr lang="en-US" dirty="0"/>
          </a:p>
        </p:txBody>
      </p:sp>
      <p:sp>
        <p:nvSpPr>
          <p:cNvPr id="5" name="Rectangle 4"/>
          <p:cNvSpPr/>
          <p:nvPr/>
        </p:nvSpPr>
        <p:spPr>
          <a:xfrm>
            <a:off x="152400" y="6324600"/>
            <a:ext cx="1371600" cy="381000"/>
          </a:xfrm>
          <a:prstGeom prst="rect">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rPr>
              <a:t>AFFILIATION LOGO</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1. Motivation </a:t>
            </a:r>
            <a:r>
              <a:rPr lang="de-DE" dirty="0" err="1" smtClean="0"/>
              <a:t>and</a:t>
            </a:r>
            <a:r>
              <a:rPr lang="de-DE" dirty="0" smtClean="0"/>
              <a:t> </a:t>
            </a:r>
            <a:r>
              <a:rPr lang="de-DE" dirty="0" err="1" smtClean="0"/>
              <a:t>Introduction</a:t>
            </a:r>
            <a:endParaRPr lang="de-DE" dirty="0"/>
          </a:p>
        </p:txBody>
      </p:sp>
      <p:sp>
        <p:nvSpPr>
          <p:cNvPr id="3" name="Textplatzhalter 2"/>
          <p:cNvSpPr>
            <a:spLocks noGrp="1"/>
          </p:cNvSpPr>
          <p:nvPr>
            <p:ph idx="1"/>
          </p:nvPr>
        </p:nvSpPr>
        <p:spPr/>
        <p:txBody>
          <a:bodyPr/>
          <a:lstStyle/>
          <a:p>
            <a:endParaRPr lang="de-DE" dirty="0" smtClean="0"/>
          </a:p>
          <a:p>
            <a:endParaRPr lang="de-DE" dirty="0" smtClean="0"/>
          </a:p>
          <a:p>
            <a:endParaRPr lang="de-DE" dirty="0" smtClean="0"/>
          </a:p>
          <a:p>
            <a:endParaRPr lang="de-DE" dirty="0" smtClean="0"/>
          </a:p>
          <a:p>
            <a:endParaRPr lang="de-DE" dirty="0"/>
          </a:p>
        </p:txBody>
      </p:sp>
      <p:sp>
        <p:nvSpPr>
          <p:cNvPr id="17" name="Foliennummernplatzhalter 3"/>
          <p:cNvSpPr>
            <a:spLocks noGrp="1"/>
          </p:cNvSpPr>
          <p:nvPr>
            <p:ph type="sldNum" sz="quarter" idx="12"/>
          </p:nvPr>
        </p:nvSpPr>
        <p:spPr/>
        <p:txBody>
          <a:bodyPr/>
          <a:lstStyle/>
          <a:p>
            <a:fld id="{B6F15528-21DE-4FAA-801E-634DDDAF4B2B}" type="slidenum">
              <a:rPr lang="en-US"/>
              <a:pPr/>
              <a:t>3</a:t>
            </a:fld>
            <a:endParaRPr lang="en-US" dirty="0"/>
          </a:p>
        </p:txBody>
      </p:sp>
      <p:sp>
        <p:nvSpPr>
          <p:cNvPr id="4" name="Textfeld 3"/>
          <p:cNvSpPr txBox="1"/>
          <p:nvPr/>
        </p:nvSpPr>
        <p:spPr>
          <a:xfrm>
            <a:off x="923636" y="1567431"/>
            <a:ext cx="914400" cy="914400"/>
          </a:xfrm>
          <a:prstGeom prst="rect">
            <a:avLst/>
          </a:prstGeom>
          <a:noFill/>
        </p:spPr>
        <p:txBody>
          <a:bodyPr wrap="none" rtlCol="0">
            <a:noAutofit/>
          </a:bodyPr>
          <a:lstStyle/>
          <a:p>
            <a:endParaRPr lang="de-DE" dirty="0"/>
          </a:p>
        </p:txBody>
      </p:sp>
      <p:sp>
        <p:nvSpPr>
          <p:cNvPr id="5" name="Rechteck 2"/>
          <p:cNvSpPr/>
          <p:nvPr/>
        </p:nvSpPr>
        <p:spPr bwMode="auto">
          <a:xfrm>
            <a:off x="395536" y="1332547"/>
            <a:ext cx="417328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fontAlgn="base">
              <a:spcBef>
                <a:spcPct val="0"/>
              </a:spcBef>
              <a:spcAft>
                <a:spcPct val="0"/>
              </a:spcAft>
              <a:defRPr/>
            </a:pPr>
            <a:r>
              <a:rPr kumimoji="0" lang="en-US" sz="1600" b="1" i="0" u="none" strike="noStrike" kern="0" cap="none" spc="0" normalizeH="0" baseline="0" dirty="0" smtClean="0">
                <a:ln>
                  <a:noFill/>
                </a:ln>
                <a:solidFill>
                  <a:srgbClr val="FFFFFF"/>
                </a:solidFill>
                <a:effectLst/>
                <a:uLnTx/>
                <a:uFillTx/>
                <a:latin typeface="+mj-lt"/>
              </a:rPr>
              <a:t>1.</a:t>
            </a:r>
            <a:r>
              <a:rPr kumimoji="0" lang="en-US" sz="1600" b="1" i="0" u="none" strike="noStrike" kern="0" cap="none" spc="0" normalizeH="0" dirty="0" smtClean="0">
                <a:ln>
                  <a:noFill/>
                </a:ln>
                <a:solidFill>
                  <a:srgbClr val="FFFFFF"/>
                </a:solidFill>
                <a:effectLst/>
                <a:uLnTx/>
                <a:uFillTx/>
                <a:latin typeface="+mj-lt"/>
              </a:rPr>
              <a:t> “Servitization in Manufacturing”</a:t>
            </a:r>
            <a:endParaRPr kumimoji="0" lang="en-US" sz="1600" b="1" i="0" u="none" strike="noStrike" kern="0" cap="none" spc="0" normalizeH="0" baseline="0" dirty="0" smtClean="0">
              <a:ln>
                <a:noFill/>
              </a:ln>
              <a:solidFill>
                <a:srgbClr val="FFFFFF"/>
              </a:solidFill>
              <a:effectLst/>
              <a:uLnTx/>
              <a:uFillTx/>
              <a:latin typeface="+mj-lt"/>
            </a:endParaRPr>
          </a:p>
        </p:txBody>
      </p:sp>
      <p:sp>
        <p:nvSpPr>
          <p:cNvPr id="6" name="Rechteck 3"/>
          <p:cNvSpPr/>
          <p:nvPr/>
        </p:nvSpPr>
        <p:spPr bwMode="auto">
          <a:xfrm>
            <a:off x="393130" y="1590155"/>
            <a:ext cx="4175694" cy="1797921"/>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US" sz="1400" dirty="0" smtClean="0">
                <a:solidFill>
                  <a:schemeClr val="tx1">
                    <a:lumMod val="85000"/>
                    <a:lumOff val="15000"/>
                  </a:schemeClr>
                </a:solidFill>
              </a:rPr>
              <a:t>Importance of service business and industrial service offerings increases</a:t>
            </a:r>
          </a:p>
          <a:p>
            <a:pPr marL="174625" indent="-174625" fontAlgn="base">
              <a:spcBef>
                <a:spcPct val="20000"/>
              </a:spcBef>
              <a:spcAft>
                <a:spcPct val="0"/>
              </a:spcAft>
              <a:buClr>
                <a:schemeClr val="accent2"/>
              </a:buClr>
              <a:buFont typeface="Webdings" pitchFamily="18" charset="2"/>
              <a:buChar char="4"/>
              <a:defRPr/>
            </a:pPr>
            <a:r>
              <a:rPr lang="de-DE" sz="1400" dirty="0" smtClean="0">
                <a:solidFill>
                  <a:schemeClr val="tx1">
                    <a:lumMod val="85000"/>
                    <a:lumOff val="15000"/>
                  </a:schemeClr>
                </a:solidFill>
              </a:rPr>
              <a:t>(Industrial) </a:t>
            </a:r>
            <a:r>
              <a:rPr lang="de-DE" sz="1400" dirty="0" err="1" smtClean="0">
                <a:solidFill>
                  <a:schemeClr val="tx1">
                    <a:lumMod val="85000"/>
                    <a:lumOff val="15000"/>
                  </a:schemeClr>
                </a:solidFill>
              </a:rPr>
              <a:t>Product</a:t>
            </a:r>
            <a:r>
              <a:rPr lang="de-DE" sz="1400" dirty="0" smtClean="0">
                <a:solidFill>
                  <a:schemeClr val="tx1">
                    <a:lumMod val="85000"/>
                    <a:lumOff val="15000"/>
                  </a:schemeClr>
                </a:solidFill>
              </a:rPr>
              <a:t> Service Systems  (IPSS) </a:t>
            </a:r>
            <a:r>
              <a:rPr lang="de-DE" sz="1400" dirty="0" err="1" smtClean="0">
                <a:solidFill>
                  <a:schemeClr val="tx1">
                    <a:lumMod val="85000"/>
                    <a:lumOff val="15000"/>
                  </a:schemeClr>
                </a:solidFill>
              </a:rPr>
              <a:t>emerge</a:t>
            </a:r>
            <a:endParaRPr lang="de-DE" sz="1400" dirty="0" smtClean="0">
              <a:solidFill>
                <a:schemeClr val="tx1">
                  <a:lumMod val="85000"/>
                  <a:lumOff val="15000"/>
                </a:schemeClr>
              </a:solidFill>
            </a:endParaRPr>
          </a:p>
          <a:p>
            <a:pPr marL="631825" lvl="1" indent="-174625" fontAlgn="base">
              <a:spcBef>
                <a:spcPct val="20000"/>
              </a:spcBef>
              <a:spcAft>
                <a:spcPct val="0"/>
              </a:spcAft>
              <a:buClr>
                <a:schemeClr val="accent2"/>
              </a:buClr>
              <a:buFont typeface="Webdings" pitchFamily="18" charset="2"/>
              <a:buChar char="4"/>
              <a:defRPr/>
            </a:pPr>
            <a:r>
              <a:rPr lang="de-DE" sz="1400" dirty="0" smtClean="0">
                <a:solidFill>
                  <a:schemeClr val="tx1">
                    <a:lumMod val="85000"/>
                    <a:lumOff val="15000"/>
                  </a:schemeClr>
                </a:solidFill>
              </a:rPr>
              <a:t>Technical Customer Service </a:t>
            </a:r>
          </a:p>
          <a:p>
            <a:pPr marL="631825" lvl="1" indent="-174625" fontAlgn="base">
              <a:spcBef>
                <a:spcPct val="20000"/>
              </a:spcBef>
              <a:spcAft>
                <a:spcPct val="0"/>
              </a:spcAft>
              <a:buClr>
                <a:schemeClr val="accent2"/>
              </a:buClr>
              <a:buFont typeface="Webdings" pitchFamily="18" charset="2"/>
              <a:buChar char="4"/>
              <a:defRPr/>
            </a:pPr>
            <a:r>
              <a:rPr lang="de-DE" sz="1400" dirty="0" smtClean="0">
                <a:solidFill>
                  <a:schemeClr val="tx1">
                    <a:lumMod val="85000"/>
                    <a:lumOff val="15000"/>
                  </a:schemeClr>
                </a:solidFill>
              </a:rPr>
              <a:t>Maintenance, </a:t>
            </a:r>
            <a:r>
              <a:rPr lang="de-DE" sz="1400" dirty="0" err="1" smtClean="0">
                <a:solidFill>
                  <a:schemeClr val="tx1">
                    <a:lumMod val="85000"/>
                    <a:lumOff val="15000"/>
                  </a:schemeClr>
                </a:solidFill>
              </a:rPr>
              <a:t>Repair</a:t>
            </a:r>
            <a:r>
              <a:rPr lang="de-DE" sz="1400" dirty="0" smtClean="0">
                <a:solidFill>
                  <a:schemeClr val="tx1">
                    <a:lumMod val="85000"/>
                    <a:lumOff val="15000"/>
                  </a:schemeClr>
                </a:solidFill>
              </a:rPr>
              <a:t> and </a:t>
            </a:r>
            <a:r>
              <a:rPr lang="de-DE" sz="1400" dirty="0" err="1" smtClean="0">
                <a:solidFill>
                  <a:schemeClr val="tx1">
                    <a:lumMod val="85000"/>
                    <a:lumOff val="15000"/>
                  </a:schemeClr>
                </a:solidFill>
              </a:rPr>
              <a:t>Overhaul</a:t>
            </a:r>
            <a:endParaRPr lang="de-DE" sz="1400" dirty="0" smtClean="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r>
              <a:rPr lang="en-US" sz="1400" dirty="0">
                <a:solidFill>
                  <a:schemeClr val="tx1">
                    <a:lumMod val="85000"/>
                    <a:lumOff val="15000"/>
                  </a:schemeClr>
                </a:solidFill>
              </a:rPr>
              <a:t>Classical technical customer service is getting more and more competitive</a:t>
            </a:r>
          </a:p>
          <a:p>
            <a:pPr marL="174625" indent="-174625" fontAlgn="base">
              <a:spcBef>
                <a:spcPct val="20000"/>
              </a:spcBef>
              <a:spcAft>
                <a:spcPct val="0"/>
              </a:spcAft>
              <a:buClr>
                <a:schemeClr val="accent2"/>
              </a:buClr>
              <a:buFont typeface="Webdings" pitchFamily="18" charset="2"/>
              <a:buChar char="4"/>
              <a:defRPr/>
            </a:pPr>
            <a:endParaRPr lang="de-DE" sz="1400" dirty="0">
              <a:solidFill>
                <a:schemeClr val="tx1">
                  <a:lumMod val="85000"/>
                  <a:lumOff val="15000"/>
                </a:schemeClr>
              </a:solidFill>
            </a:endParaRPr>
          </a:p>
          <a:p>
            <a:pPr fontAlgn="base">
              <a:spcBef>
                <a:spcPct val="20000"/>
              </a:spcBef>
              <a:spcAft>
                <a:spcPct val="0"/>
              </a:spcAft>
              <a:buClr>
                <a:schemeClr val="accent2"/>
              </a:buClr>
              <a:defRPr/>
            </a:pPr>
            <a:endParaRPr lang="en-US" sz="1400" dirty="0" smtClean="0">
              <a:solidFill>
                <a:schemeClr val="tx1">
                  <a:lumMod val="85000"/>
                  <a:lumOff val="15000"/>
                </a:schemeClr>
              </a:solidFill>
            </a:endParaRPr>
          </a:p>
        </p:txBody>
      </p:sp>
      <p:sp>
        <p:nvSpPr>
          <p:cNvPr id="7" name="Rechteck 2"/>
          <p:cNvSpPr/>
          <p:nvPr/>
        </p:nvSpPr>
        <p:spPr bwMode="auto">
          <a:xfrm>
            <a:off x="4644008" y="1332547"/>
            <a:ext cx="417328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fontAlgn="base">
              <a:spcBef>
                <a:spcPct val="0"/>
              </a:spcBef>
              <a:spcAft>
                <a:spcPct val="0"/>
              </a:spcAft>
              <a:defRPr/>
            </a:pPr>
            <a:r>
              <a:rPr lang="de-DE" sz="1600" b="1" kern="0" dirty="0" smtClean="0">
                <a:solidFill>
                  <a:srgbClr val="FFFFFF"/>
                </a:solidFill>
                <a:latin typeface="+mj-lt"/>
              </a:rPr>
              <a:t>2. “</a:t>
            </a:r>
            <a:r>
              <a:rPr lang="de-DE" sz="1600" b="1" kern="0" dirty="0" err="1" smtClean="0">
                <a:solidFill>
                  <a:srgbClr val="FFFFFF"/>
                </a:solidFill>
                <a:latin typeface="+mj-lt"/>
              </a:rPr>
              <a:t>Digitalization</a:t>
            </a:r>
            <a:r>
              <a:rPr lang="de-DE" sz="1600" b="1" kern="0" dirty="0">
                <a:solidFill>
                  <a:srgbClr val="FFFFFF"/>
                </a:solidFill>
                <a:latin typeface="+mj-lt"/>
              </a:rPr>
              <a:t> </a:t>
            </a:r>
            <a:r>
              <a:rPr lang="de-DE" sz="1600" b="1" kern="0" dirty="0" smtClean="0">
                <a:solidFill>
                  <a:srgbClr val="FFFFFF"/>
                </a:solidFill>
                <a:latin typeface="+mj-lt"/>
              </a:rPr>
              <a:t>and Digital Innovation“</a:t>
            </a:r>
            <a:endParaRPr kumimoji="0" lang="en-US" sz="1600" b="1" i="0" u="none" strike="noStrike" kern="0" cap="none" spc="0" normalizeH="0" baseline="0" dirty="0" smtClean="0">
              <a:ln>
                <a:noFill/>
              </a:ln>
              <a:solidFill>
                <a:srgbClr val="FFFFFF"/>
              </a:solidFill>
              <a:effectLst/>
              <a:uLnTx/>
              <a:uFillTx/>
              <a:latin typeface="+mj-lt"/>
            </a:endParaRPr>
          </a:p>
        </p:txBody>
      </p:sp>
      <p:sp>
        <p:nvSpPr>
          <p:cNvPr id="8" name="Rechteck 3"/>
          <p:cNvSpPr/>
          <p:nvPr/>
        </p:nvSpPr>
        <p:spPr bwMode="auto">
          <a:xfrm>
            <a:off x="4641602" y="1590155"/>
            <a:ext cx="4175694" cy="1797921"/>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US" sz="1400" dirty="0">
                <a:solidFill>
                  <a:schemeClr val="tx1">
                    <a:lumMod val="85000"/>
                    <a:lumOff val="15000"/>
                  </a:schemeClr>
                </a:solidFill>
              </a:rPr>
              <a:t>Consumer and Industrial Products are </a:t>
            </a:r>
            <a:r>
              <a:rPr lang="en-US" sz="1400" dirty="0" smtClean="0">
                <a:solidFill>
                  <a:schemeClr val="tx1">
                    <a:lumMod val="85000"/>
                    <a:lumOff val="15000"/>
                  </a:schemeClr>
                </a:solidFill>
              </a:rPr>
              <a:t>getting physical (sensors, actuators and connectivity)</a:t>
            </a:r>
            <a:endParaRPr lang="en-US" sz="1400" dirty="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r>
              <a:rPr lang="en-US" sz="1400" dirty="0" smtClean="0">
                <a:solidFill>
                  <a:schemeClr val="tx1">
                    <a:lumMod val="85000"/>
                    <a:lumOff val="15000"/>
                  </a:schemeClr>
                </a:solidFill>
              </a:rPr>
              <a:t>New </a:t>
            </a:r>
            <a:r>
              <a:rPr lang="en-US" sz="1400" dirty="0">
                <a:solidFill>
                  <a:schemeClr val="tx1">
                    <a:lumMod val="85000"/>
                    <a:lumOff val="15000"/>
                  </a:schemeClr>
                </a:solidFill>
              </a:rPr>
              <a:t>capabilities cutting across traditional product </a:t>
            </a:r>
            <a:r>
              <a:rPr lang="en-US" sz="1400" dirty="0" smtClean="0">
                <a:solidFill>
                  <a:schemeClr val="tx1">
                    <a:lumMod val="85000"/>
                    <a:lumOff val="15000"/>
                  </a:schemeClr>
                </a:solidFill>
              </a:rPr>
              <a:t>boarders</a:t>
            </a:r>
            <a:endParaRPr lang="de-DE" sz="1400" dirty="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r>
              <a:rPr lang="de-DE" sz="1400" dirty="0" smtClean="0">
                <a:solidFill>
                  <a:schemeClr val="tx1">
                    <a:lumMod val="85000"/>
                    <a:lumOff val="15000"/>
                  </a:schemeClr>
                </a:solidFill>
              </a:rPr>
              <a:t>Cyber-</a:t>
            </a:r>
            <a:r>
              <a:rPr lang="de-DE" sz="1400" dirty="0" err="1" smtClean="0">
                <a:solidFill>
                  <a:schemeClr val="tx1">
                    <a:lumMod val="85000"/>
                    <a:lumOff val="15000"/>
                  </a:schemeClr>
                </a:solidFill>
              </a:rPr>
              <a:t>physical</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capabilities</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shape</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the</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way</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we</a:t>
            </a:r>
            <a:r>
              <a:rPr lang="de-DE" sz="1400" dirty="0" smtClean="0">
                <a:solidFill>
                  <a:schemeClr val="tx1">
                    <a:lumMod val="85000"/>
                    <a:lumOff val="15000"/>
                  </a:schemeClr>
                </a:solidFill>
              </a:rPr>
              <a:t> </a:t>
            </a:r>
            <a:r>
              <a:rPr lang="de-DE" sz="1400" dirty="0" err="1" smtClean="0">
                <a:solidFill>
                  <a:schemeClr val="tx1">
                    <a:lumMod val="85000"/>
                    <a:lumOff val="15000"/>
                  </a:schemeClr>
                </a:solidFill>
              </a:rPr>
              <a:t>use</a:t>
            </a:r>
            <a:r>
              <a:rPr lang="de-DE" sz="1400" dirty="0" smtClean="0">
                <a:solidFill>
                  <a:schemeClr val="tx1">
                    <a:lumMod val="85000"/>
                    <a:lumOff val="15000"/>
                  </a:schemeClr>
                </a:solidFill>
              </a:rPr>
              <a:t> IPSS and </a:t>
            </a:r>
            <a:r>
              <a:rPr lang="de-DE" sz="1400" dirty="0" err="1" smtClean="0">
                <a:solidFill>
                  <a:schemeClr val="tx1">
                    <a:lumMod val="85000"/>
                    <a:lumOff val="15000"/>
                  </a:schemeClr>
                </a:solidFill>
              </a:rPr>
              <a:t>products</a:t>
            </a:r>
            <a:r>
              <a:rPr lang="de-DE" sz="1400" dirty="0" smtClean="0">
                <a:solidFill>
                  <a:schemeClr val="tx1">
                    <a:lumMod val="85000"/>
                    <a:lumOff val="15000"/>
                  </a:schemeClr>
                </a:solidFill>
              </a:rPr>
              <a:t> in </a:t>
            </a:r>
            <a:r>
              <a:rPr lang="de-DE" sz="1400" dirty="0" err="1" smtClean="0">
                <a:solidFill>
                  <a:schemeClr val="tx1">
                    <a:lumMod val="85000"/>
                    <a:lumOff val="15000"/>
                  </a:schemeClr>
                </a:solidFill>
              </a:rPr>
              <a:t>general</a:t>
            </a:r>
            <a:endParaRPr lang="en-US" sz="1400" dirty="0" smtClean="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endParaRPr lang="en-US" sz="1400" dirty="0">
              <a:solidFill>
                <a:schemeClr val="tx1">
                  <a:lumMod val="85000"/>
                  <a:lumOff val="15000"/>
                </a:schemeClr>
              </a:solidFill>
            </a:endParaRPr>
          </a:p>
        </p:txBody>
      </p:sp>
      <p:sp>
        <p:nvSpPr>
          <p:cNvPr id="18" name="Rechteck 3"/>
          <p:cNvSpPr/>
          <p:nvPr/>
        </p:nvSpPr>
        <p:spPr bwMode="auto">
          <a:xfrm>
            <a:off x="457200" y="4900907"/>
            <a:ext cx="8360096" cy="880241"/>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spAutoFit/>
          </a:bodyPr>
          <a:lstStyle/>
          <a:p>
            <a:pPr marL="174625" indent="-174625" fontAlgn="base">
              <a:spcBef>
                <a:spcPct val="20000"/>
              </a:spcBef>
              <a:spcAft>
                <a:spcPct val="0"/>
              </a:spcAft>
              <a:buClr>
                <a:schemeClr val="accent2"/>
              </a:buClr>
              <a:buFont typeface="Webdings" pitchFamily="18" charset="2"/>
              <a:buChar char="4"/>
              <a:defRPr/>
            </a:pPr>
            <a:r>
              <a:rPr lang="en-GB" sz="1600" dirty="0">
                <a:solidFill>
                  <a:schemeClr val="tx1">
                    <a:lumMod val="85000"/>
                    <a:lumOff val="15000"/>
                  </a:schemeClr>
                </a:solidFill>
              </a:rPr>
              <a:t>A tight integration between industrial products and service delivery is necessary to  realize </a:t>
            </a:r>
            <a:r>
              <a:rPr lang="en-GB" sz="1600" dirty="0" smtClean="0">
                <a:solidFill>
                  <a:schemeClr val="tx1">
                    <a:lumMod val="85000"/>
                    <a:lumOff val="15000"/>
                  </a:schemeClr>
                </a:solidFill>
              </a:rPr>
              <a:t>digitally enabled (service) business models</a:t>
            </a:r>
            <a:endParaRPr lang="en-GB" sz="1600" dirty="0">
              <a:solidFill>
                <a:schemeClr val="tx1">
                  <a:lumMod val="85000"/>
                  <a:lumOff val="15000"/>
                </a:schemeClr>
              </a:solidFill>
            </a:endParaRPr>
          </a:p>
          <a:p>
            <a:pPr marL="174625" indent="-174625" fontAlgn="base">
              <a:spcBef>
                <a:spcPct val="20000"/>
              </a:spcBef>
              <a:spcAft>
                <a:spcPct val="0"/>
              </a:spcAft>
              <a:buClr>
                <a:schemeClr val="accent2"/>
              </a:buClr>
              <a:buFont typeface="Webdings" pitchFamily="18" charset="2"/>
              <a:buChar char="4"/>
              <a:defRPr/>
            </a:pPr>
            <a:r>
              <a:rPr lang="en-US" sz="1600" dirty="0" smtClean="0">
                <a:solidFill>
                  <a:schemeClr val="tx1">
                    <a:lumMod val="85000"/>
                    <a:lumOff val="15000"/>
                  </a:schemeClr>
                </a:solidFill>
              </a:rPr>
              <a:t>Manufacturers </a:t>
            </a:r>
            <a:r>
              <a:rPr lang="en-US" sz="1600" dirty="0">
                <a:solidFill>
                  <a:schemeClr val="tx1">
                    <a:lumMod val="85000"/>
                    <a:lumOff val="15000"/>
                  </a:schemeClr>
                </a:solidFill>
              </a:rPr>
              <a:t>strive for service innovation and increased service process </a:t>
            </a:r>
            <a:r>
              <a:rPr lang="en-US" sz="1600" dirty="0" smtClean="0">
                <a:solidFill>
                  <a:schemeClr val="tx1">
                    <a:lumMod val="85000"/>
                    <a:lumOff val="15000"/>
                  </a:schemeClr>
                </a:solidFill>
              </a:rPr>
              <a:t>efficiency</a:t>
            </a:r>
          </a:p>
        </p:txBody>
      </p:sp>
      <p:pic>
        <p:nvPicPr>
          <p:cNvPr id="11" name="Picture 8" descr="http://www.drillingcontractor.org/wp-content/uploads/2012/01/webapache_gom_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3" t="5558" r="723" b="9951"/>
          <a:stretch/>
        </p:blipFill>
        <p:spPr bwMode="auto">
          <a:xfrm>
            <a:off x="3243380" y="3561472"/>
            <a:ext cx="2711646" cy="1138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hollingsworth-vose.com/Global/Industry%20Images/industry_heavy_equipment_earth_mover_1020x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44" y="3561472"/>
            <a:ext cx="2711645" cy="1138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henkel-adhesives.com/com/content_images/elevators_exterior_312277_web_425H_425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093" y="3561472"/>
            <a:ext cx="2706976" cy="11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4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defTabSz="785813"/>
            <a:r>
              <a:rPr lang="de-DE" dirty="0" err="1" smtClean="0"/>
              <a:t>Emergence</a:t>
            </a:r>
            <a:r>
              <a:rPr lang="de-DE" dirty="0" smtClean="0"/>
              <a:t> </a:t>
            </a:r>
            <a:r>
              <a:rPr lang="de-DE" dirty="0" err="1" smtClean="0"/>
              <a:t>of</a:t>
            </a:r>
            <a:r>
              <a:rPr lang="de-DE" dirty="0" smtClean="0"/>
              <a:t> </a:t>
            </a:r>
            <a:r>
              <a:rPr lang="de-DE" dirty="0"/>
              <a:t>cyber-</a:t>
            </a:r>
            <a:r>
              <a:rPr lang="de-DE" dirty="0" err="1"/>
              <a:t>physical</a:t>
            </a:r>
            <a:r>
              <a:rPr lang="de-DE" dirty="0"/>
              <a:t> </a:t>
            </a:r>
            <a:r>
              <a:rPr lang="de-DE" dirty="0" smtClean="0"/>
              <a:t/>
            </a:r>
            <a:br>
              <a:rPr lang="de-DE" dirty="0" smtClean="0"/>
            </a:br>
            <a:r>
              <a:rPr lang="de-DE" dirty="0" err="1" smtClean="0"/>
              <a:t>industrial</a:t>
            </a:r>
            <a:r>
              <a:rPr lang="de-DE" dirty="0" smtClean="0"/>
              <a:t> </a:t>
            </a:r>
            <a:r>
              <a:rPr lang="de-DE" dirty="0" err="1" smtClean="0"/>
              <a:t>product</a:t>
            </a:r>
            <a:r>
              <a:rPr lang="de-DE" dirty="0" smtClean="0"/>
              <a:t> service </a:t>
            </a:r>
            <a:r>
              <a:rPr lang="de-DE" dirty="0" err="1" smtClean="0"/>
              <a:t>systems</a:t>
            </a:r>
            <a:endParaRPr lang="en-US" dirty="0"/>
          </a:p>
        </p:txBody>
      </p:sp>
      <p:sp>
        <p:nvSpPr>
          <p:cNvPr id="2" name="AutoShape 6" descr="http://www.drillingcontractor.org/wp-content/uploads/2012/01/webapache_gom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6872" name="Picture 8" descr="http://www.drillingcontractor.org/wp-content/uploads/2012/01/webapache_gom_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 t="5558" r="723" b="9951"/>
          <a:stretch/>
        </p:blipFill>
        <p:spPr bwMode="auto">
          <a:xfrm>
            <a:off x="3355924" y="4811246"/>
            <a:ext cx="2711646" cy="1138704"/>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http://www.hollingsworth-vose.com/Global/Industry%20Images/industry_heavy_equipment_earth_mover_1020x4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788" y="4811246"/>
            <a:ext cx="2711645" cy="1138704"/>
          </a:xfrm>
          <a:prstGeom prst="rect">
            <a:avLst/>
          </a:prstGeom>
          <a:noFill/>
          <a:extLst>
            <a:ext uri="{909E8E84-426E-40DD-AFC4-6F175D3DCCD1}">
              <a14:hiddenFill xmlns:a14="http://schemas.microsoft.com/office/drawing/2010/main">
                <a:solidFill>
                  <a:srgbClr val="FFFFFF"/>
                </a:solidFill>
              </a14:hiddenFill>
            </a:ext>
          </a:extLst>
        </p:spPr>
      </p:pic>
      <p:sp>
        <p:nvSpPr>
          <p:cNvPr id="48" name="Rechteck 2"/>
          <p:cNvSpPr/>
          <p:nvPr/>
        </p:nvSpPr>
        <p:spPr bwMode="auto">
          <a:xfrm>
            <a:off x="468314" y="1340386"/>
            <a:ext cx="2702306"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dirty="0" smtClean="0">
                <a:ln>
                  <a:noFill/>
                </a:ln>
                <a:solidFill>
                  <a:srgbClr val="FFFFFF"/>
                </a:solidFill>
                <a:effectLst/>
                <a:uLnTx/>
                <a:uFillTx/>
                <a:latin typeface="+mj-lt"/>
              </a:rPr>
              <a:t>Servitization</a:t>
            </a:r>
            <a:r>
              <a:rPr kumimoji="0" lang="en-US" sz="1100" b="1" i="0" u="none" strike="noStrike" kern="0" cap="none" spc="0" normalizeH="0" dirty="0" smtClean="0">
                <a:ln>
                  <a:noFill/>
                </a:ln>
                <a:solidFill>
                  <a:srgbClr val="FFFFFF"/>
                </a:solidFill>
                <a:effectLst/>
                <a:uLnTx/>
                <a:uFillTx/>
                <a:latin typeface="+mj-lt"/>
              </a:rPr>
              <a:t> in manufacturing…</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49" name="Rechteck 3"/>
          <p:cNvSpPr/>
          <p:nvPr/>
        </p:nvSpPr>
        <p:spPr bwMode="auto">
          <a:xfrm>
            <a:off x="468314" y="1637184"/>
            <a:ext cx="2703864" cy="294394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1450" lvl="0" indent="-171450">
              <a:spcBef>
                <a:spcPct val="20000"/>
              </a:spcBef>
              <a:buFont typeface="Arial" panose="020B0604020202020204" pitchFamily="34" charset="0"/>
              <a:buChar char="•"/>
              <a:defRPr/>
            </a:pPr>
            <a:endParaRPr lang="en-US" sz="1200" b="1" kern="0" dirty="0" smtClean="0">
              <a:latin typeface="+mj-lt"/>
            </a:endParaRPr>
          </a:p>
          <a:p>
            <a:pPr marL="171450" lvl="0" indent="-171450">
              <a:spcBef>
                <a:spcPct val="20000"/>
              </a:spcBef>
              <a:buFont typeface="Arial" panose="020B0604020202020204" pitchFamily="34" charset="0"/>
              <a:buChar char="•"/>
              <a:defRPr/>
            </a:pPr>
            <a:r>
              <a:rPr lang="en-US" sz="1200" b="1" kern="0" dirty="0" smtClean="0">
                <a:latin typeface="+mj-lt"/>
              </a:rPr>
              <a:t>Increasing importance of service business </a:t>
            </a:r>
            <a:r>
              <a:rPr lang="en-US" sz="1200" kern="0" dirty="0" smtClean="0">
                <a:latin typeface="+mj-lt"/>
              </a:rPr>
              <a:t>to monetize long lifecycles of industrial equipment</a:t>
            </a:r>
          </a:p>
          <a:p>
            <a:pPr marL="171450" lvl="0" indent="-171450">
              <a:spcBef>
                <a:spcPct val="20000"/>
              </a:spcBef>
              <a:buFont typeface="Arial" panose="020B0604020202020204" pitchFamily="34" charset="0"/>
              <a:buChar char="•"/>
              <a:defRPr/>
            </a:pPr>
            <a:endParaRPr lang="en-US" sz="1200" kern="0" dirty="0" smtClean="0">
              <a:latin typeface="+mj-lt"/>
            </a:endParaRPr>
          </a:p>
          <a:p>
            <a:pPr marL="171450" lvl="0" indent="-171450">
              <a:spcBef>
                <a:spcPct val="20000"/>
              </a:spcBef>
              <a:buFont typeface="Arial" panose="020B0604020202020204" pitchFamily="34" charset="0"/>
              <a:buChar char="•"/>
              <a:defRPr/>
            </a:pPr>
            <a:r>
              <a:rPr lang="en-US" sz="1200" dirty="0" smtClean="0"/>
              <a:t>TCS business is getting more and more important</a:t>
            </a:r>
          </a:p>
          <a:p>
            <a:pPr marL="171450" lvl="0" indent="-171450">
              <a:spcBef>
                <a:spcPct val="20000"/>
              </a:spcBef>
              <a:buFont typeface="Arial" panose="020B0604020202020204" pitchFamily="34" charset="0"/>
              <a:buChar char="•"/>
              <a:defRPr/>
            </a:pPr>
            <a:endParaRPr lang="en-US" sz="1200" dirty="0"/>
          </a:p>
          <a:p>
            <a:pPr marL="171450" lvl="0" indent="-171450">
              <a:spcBef>
                <a:spcPct val="20000"/>
              </a:spcBef>
              <a:buFont typeface="Arial" panose="020B0604020202020204" pitchFamily="34" charset="0"/>
              <a:buChar char="•"/>
              <a:defRPr/>
            </a:pPr>
            <a:r>
              <a:rPr lang="en-US" sz="1200" dirty="0" smtClean="0"/>
              <a:t>Increased competition in the service business drives for efficiency and stronger vendor lock-ins</a:t>
            </a:r>
            <a:endParaRPr lang="en-US" sz="1200" kern="0" dirty="0" smtClean="0">
              <a:latin typeface="+mj-lt"/>
            </a:endParaRPr>
          </a:p>
          <a:p>
            <a:pPr marL="171450" lvl="0" indent="-171450">
              <a:spcBef>
                <a:spcPct val="20000"/>
              </a:spcBef>
              <a:buFont typeface="Arial" panose="020B0604020202020204" pitchFamily="34" charset="0"/>
              <a:buChar char="•"/>
              <a:defRPr/>
            </a:pPr>
            <a:endParaRPr lang="en-US" sz="1200" kern="0" dirty="0" smtClean="0">
              <a:latin typeface="+mj-lt"/>
            </a:endParaRPr>
          </a:p>
          <a:p>
            <a:pPr lvl="0">
              <a:spcBef>
                <a:spcPct val="20000"/>
              </a:spcBef>
              <a:defRPr/>
            </a:pPr>
            <a:r>
              <a:rPr lang="en-US" sz="1200" kern="0" dirty="0" smtClean="0">
                <a:latin typeface="+mj-lt"/>
              </a:rPr>
              <a:t>	</a:t>
            </a:r>
          </a:p>
          <a:p>
            <a:pPr marL="171450" indent="-171450">
              <a:spcBef>
                <a:spcPct val="20000"/>
              </a:spcBef>
              <a:buFont typeface="Arial" panose="020B0604020202020204" pitchFamily="34" charset="0"/>
              <a:buChar char="•"/>
              <a:defRPr/>
            </a:pPr>
            <a:endParaRPr lang="en-US" sz="1200" dirty="0" smtClean="0"/>
          </a:p>
          <a:p>
            <a:pPr marL="171450" lvl="0" indent="-171450">
              <a:spcBef>
                <a:spcPct val="20000"/>
              </a:spcBef>
              <a:buFont typeface="Arial" panose="020B0604020202020204" pitchFamily="34" charset="0"/>
              <a:buChar char="•"/>
              <a:defRPr/>
            </a:pPr>
            <a:endParaRPr lang="en-US" sz="1200" kern="0" dirty="0">
              <a:latin typeface="+mj-lt"/>
            </a:endParaRPr>
          </a:p>
        </p:txBody>
      </p:sp>
      <p:sp>
        <p:nvSpPr>
          <p:cNvPr id="52" name="Rechteck 2"/>
          <p:cNvSpPr/>
          <p:nvPr/>
        </p:nvSpPr>
        <p:spPr bwMode="auto">
          <a:xfrm>
            <a:off x="3360688" y="1340386"/>
            <a:ext cx="2702306"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dirty="0" smtClean="0">
                <a:ln>
                  <a:noFill/>
                </a:ln>
                <a:solidFill>
                  <a:srgbClr val="FFFFFF"/>
                </a:solidFill>
                <a:effectLst/>
                <a:uLnTx/>
                <a:uFillTx/>
                <a:latin typeface="+mj-lt"/>
              </a:rPr>
              <a:t>… implies the following </a:t>
            </a:r>
            <a:r>
              <a:rPr lang="en-US" sz="1100" b="1" kern="0" dirty="0" smtClean="0">
                <a:solidFill>
                  <a:srgbClr val="FFFFFF"/>
                </a:solidFill>
                <a:latin typeface="+mj-lt"/>
              </a:rPr>
              <a:t>challenges</a:t>
            </a:r>
            <a:r>
              <a:rPr kumimoji="0" lang="en-US" sz="1100" b="1" i="0" u="none" strike="noStrike" kern="0" cap="none" spc="0" normalizeH="0" baseline="0" dirty="0" smtClean="0">
                <a:ln>
                  <a:noFill/>
                </a:ln>
                <a:solidFill>
                  <a:srgbClr val="FFFFFF"/>
                </a:solidFill>
                <a:effectLst/>
                <a:uLnTx/>
                <a:uFillTx/>
                <a:latin typeface="+mj-lt"/>
              </a:rPr>
              <a:t>…</a:t>
            </a:r>
          </a:p>
        </p:txBody>
      </p:sp>
      <p:sp>
        <p:nvSpPr>
          <p:cNvPr id="69" name="Rechteck 3"/>
          <p:cNvSpPr/>
          <p:nvPr/>
        </p:nvSpPr>
        <p:spPr bwMode="auto">
          <a:xfrm>
            <a:off x="3360688" y="1637184"/>
            <a:ext cx="2703864" cy="294394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228600" indent="-228600">
              <a:spcBef>
                <a:spcPct val="20000"/>
              </a:spcBef>
              <a:buFont typeface="Arial" panose="020B0604020202020204" pitchFamily="34" charset="0"/>
              <a:buChar char="•"/>
              <a:defRPr/>
            </a:pPr>
            <a:endParaRPr lang="en-US" sz="1200" b="1" dirty="0" smtClean="0"/>
          </a:p>
          <a:p>
            <a:pPr marL="228600" indent="-228600">
              <a:spcBef>
                <a:spcPct val="20000"/>
              </a:spcBef>
              <a:buFont typeface="Arial" panose="020B0604020202020204" pitchFamily="34" charset="0"/>
              <a:buChar char="•"/>
              <a:defRPr/>
            </a:pPr>
            <a:r>
              <a:rPr lang="en-US" sz="1200" b="1" dirty="0" smtClean="0"/>
              <a:t>When </a:t>
            </a:r>
            <a:r>
              <a:rPr lang="en-US" sz="1200" dirty="0" smtClean="0"/>
              <a:t>to service industrial equipment?</a:t>
            </a:r>
          </a:p>
          <a:p>
            <a:pPr>
              <a:spcBef>
                <a:spcPct val="20000"/>
              </a:spcBef>
              <a:defRPr/>
            </a:pPr>
            <a:endParaRPr lang="en-US" sz="1200" dirty="0" smtClean="0"/>
          </a:p>
          <a:p>
            <a:pPr marL="228600" indent="-228600">
              <a:spcBef>
                <a:spcPct val="20000"/>
              </a:spcBef>
              <a:buFont typeface="Arial" panose="020B0604020202020204" pitchFamily="34" charset="0"/>
              <a:buChar char="•"/>
              <a:defRPr/>
            </a:pPr>
            <a:r>
              <a:rPr lang="de-DE" sz="1200" b="1" dirty="0" err="1" smtClean="0"/>
              <a:t>What</a:t>
            </a:r>
            <a:r>
              <a:rPr lang="de-DE" sz="1200" b="1" dirty="0" smtClean="0"/>
              <a:t> </a:t>
            </a:r>
            <a:r>
              <a:rPr lang="de-DE" sz="1200" b="1" dirty="0" err="1" smtClean="0"/>
              <a:t>is</a:t>
            </a:r>
            <a:r>
              <a:rPr lang="de-DE" sz="1200" b="1" dirty="0" smtClean="0"/>
              <a:t> </a:t>
            </a:r>
            <a:r>
              <a:rPr lang="de-DE" sz="1200" b="1" dirty="0" err="1" smtClean="0"/>
              <a:t>the</a:t>
            </a:r>
            <a:r>
              <a:rPr lang="de-DE" sz="1200" b="1" dirty="0" smtClean="0"/>
              <a:t> </a:t>
            </a:r>
            <a:r>
              <a:rPr lang="de-DE" sz="1200" b="1" dirty="0" err="1" smtClean="0"/>
              <a:t>most</a:t>
            </a:r>
            <a:r>
              <a:rPr lang="de-DE" sz="1200" b="1" dirty="0" smtClean="0"/>
              <a:t> </a:t>
            </a:r>
            <a:r>
              <a:rPr lang="de-DE" sz="1200" b="1" dirty="0" err="1" smtClean="0"/>
              <a:t>efficient</a:t>
            </a:r>
            <a:r>
              <a:rPr lang="de-DE" sz="1200" b="1" dirty="0" smtClean="0"/>
              <a:t> and </a:t>
            </a:r>
            <a:r>
              <a:rPr lang="de-DE" sz="1200" b="1" dirty="0" err="1" smtClean="0"/>
              <a:t>effective</a:t>
            </a:r>
            <a:r>
              <a:rPr lang="de-DE" sz="1200" b="1" dirty="0" smtClean="0"/>
              <a:t> </a:t>
            </a:r>
            <a:r>
              <a:rPr lang="de-DE" sz="1200" dirty="0" err="1" smtClean="0"/>
              <a:t>to</a:t>
            </a:r>
            <a:r>
              <a:rPr lang="de-DE" sz="1200" dirty="0" smtClean="0"/>
              <a:t> service </a:t>
            </a:r>
            <a:r>
              <a:rPr lang="de-DE" sz="1200" dirty="0" err="1" smtClean="0"/>
              <a:t>industrial</a:t>
            </a:r>
            <a:r>
              <a:rPr lang="de-DE" sz="1200" dirty="0" smtClean="0"/>
              <a:t> </a:t>
            </a:r>
            <a:r>
              <a:rPr lang="de-DE" sz="1200" dirty="0" err="1" smtClean="0"/>
              <a:t>equipment</a:t>
            </a:r>
            <a:r>
              <a:rPr lang="de-DE" sz="1200" dirty="0" smtClean="0"/>
              <a:t>?</a:t>
            </a:r>
          </a:p>
          <a:p>
            <a:pPr>
              <a:spcBef>
                <a:spcPct val="20000"/>
              </a:spcBef>
              <a:defRPr/>
            </a:pPr>
            <a:endParaRPr lang="de-DE" sz="1200" dirty="0" smtClean="0"/>
          </a:p>
          <a:p>
            <a:pPr marL="228600" indent="-228600">
              <a:spcBef>
                <a:spcPct val="20000"/>
              </a:spcBef>
              <a:buFont typeface="Arial" panose="020B0604020202020204" pitchFamily="34" charset="0"/>
              <a:buChar char="•"/>
              <a:defRPr/>
            </a:pPr>
            <a:r>
              <a:rPr lang="de-DE" sz="1200" b="1" dirty="0" err="1" smtClean="0"/>
              <a:t>What</a:t>
            </a:r>
            <a:r>
              <a:rPr lang="de-DE" sz="1200" b="1" dirty="0" smtClean="0"/>
              <a:t> </a:t>
            </a:r>
            <a:r>
              <a:rPr lang="de-DE" sz="1200" b="1" dirty="0" err="1" smtClean="0"/>
              <a:t>data-driven</a:t>
            </a:r>
            <a:r>
              <a:rPr lang="de-DE" sz="1200" b="1" dirty="0" smtClean="0"/>
              <a:t> </a:t>
            </a:r>
            <a:r>
              <a:rPr lang="de-DE" sz="1200" b="1" dirty="0" err="1" smtClean="0"/>
              <a:t>services</a:t>
            </a:r>
            <a:r>
              <a:rPr lang="de-DE" sz="1200" b="1" dirty="0" smtClean="0"/>
              <a:t> </a:t>
            </a:r>
            <a:br>
              <a:rPr lang="de-DE" sz="1200" b="1" dirty="0" smtClean="0"/>
            </a:br>
            <a:r>
              <a:rPr lang="de-DE" sz="1200" b="1" dirty="0" err="1" smtClean="0"/>
              <a:t>can</a:t>
            </a:r>
            <a:r>
              <a:rPr lang="de-DE" sz="1200" b="1" dirty="0" smtClean="0"/>
              <a:t> </a:t>
            </a:r>
            <a:r>
              <a:rPr lang="de-DE" sz="1200" b="1" dirty="0" err="1" smtClean="0"/>
              <a:t>be</a:t>
            </a:r>
            <a:r>
              <a:rPr lang="de-DE" sz="1200" b="1" dirty="0" smtClean="0"/>
              <a:t> </a:t>
            </a:r>
            <a:r>
              <a:rPr lang="de-DE" sz="1200" b="1" dirty="0" err="1" smtClean="0"/>
              <a:t>provided</a:t>
            </a:r>
            <a:r>
              <a:rPr lang="de-DE" sz="1200" b="1" dirty="0" smtClean="0"/>
              <a:t> </a:t>
            </a:r>
            <a:r>
              <a:rPr lang="de-DE" sz="1200" dirty="0" err="1" smtClean="0"/>
              <a:t>by</a:t>
            </a:r>
            <a:r>
              <a:rPr lang="de-DE" sz="1200" dirty="0" smtClean="0"/>
              <a:t> </a:t>
            </a:r>
            <a:r>
              <a:rPr lang="de-DE" sz="1200" dirty="0" err="1" smtClean="0"/>
              <a:t>industiral</a:t>
            </a:r>
            <a:r>
              <a:rPr lang="de-DE" sz="1200" dirty="0" smtClean="0"/>
              <a:t> </a:t>
            </a:r>
            <a:r>
              <a:rPr lang="de-DE" sz="1200" dirty="0" err="1" smtClean="0"/>
              <a:t>equipment</a:t>
            </a:r>
            <a:r>
              <a:rPr lang="de-DE" sz="1200" dirty="0" smtClean="0"/>
              <a:t> </a:t>
            </a:r>
            <a:r>
              <a:rPr lang="de-DE" sz="1200" dirty="0" err="1" smtClean="0"/>
              <a:t>manufacturers</a:t>
            </a:r>
            <a:r>
              <a:rPr lang="de-DE" sz="1200" dirty="0" smtClean="0"/>
              <a:t>?</a:t>
            </a:r>
            <a:endParaRPr lang="en-US" sz="1200" dirty="0" smtClean="0"/>
          </a:p>
          <a:p>
            <a:pPr marL="171450" indent="-171450">
              <a:spcBef>
                <a:spcPct val="20000"/>
              </a:spcBef>
              <a:buFont typeface="Arial" panose="020B0604020202020204" pitchFamily="34" charset="0"/>
              <a:buChar char="•"/>
              <a:defRPr/>
            </a:pPr>
            <a:endParaRPr lang="en-US" sz="1200" dirty="0" smtClean="0"/>
          </a:p>
          <a:p>
            <a:pPr lvl="1">
              <a:spcBef>
                <a:spcPct val="20000"/>
              </a:spcBef>
              <a:defRPr/>
            </a:pPr>
            <a:endParaRPr lang="en-US" sz="1200" dirty="0" smtClean="0"/>
          </a:p>
          <a:p>
            <a:pPr>
              <a:spcBef>
                <a:spcPct val="20000"/>
              </a:spcBef>
              <a:defRPr/>
            </a:pPr>
            <a:endParaRPr lang="en-US" sz="1200" kern="0" dirty="0" smtClean="0">
              <a:latin typeface="+mj-lt"/>
              <a:sym typeface="Wingdings" panose="05000000000000000000" pitchFamily="2" charset="2"/>
            </a:endParaRPr>
          </a:p>
        </p:txBody>
      </p:sp>
      <p:sp>
        <p:nvSpPr>
          <p:cNvPr id="77" name="Rechteck 2"/>
          <p:cNvSpPr/>
          <p:nvPr/>
        </p:nvSpPr>
        <p:spPr bwMode="auto">
          <a:xfrm>
            <a:off x="6262401" y="1340386"/>
            <a:ext cx="2702306"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dirty="0" smtClean="0">
                <a:ln>
                  <a:noFill/>
                </a:ln>
                <a:solidFill>
                  <a:srgbClr val="FFFFFF"/>
                </a:solidFill>
                <a:effectLst/>
                <a:uLnTx/>
                <a:uFillTx/>
                <a:latin typeface="+mj-lt"/>
              </a:rPr>
              <a:t>… and calls </a:t>
            </a:r>
            <a:r>
              <a:rPr lang="en-US" sz="1100" b="1" kern="0" dirty="0" smtClean="0">
                <a:solidFill>
                  <a:srgbClr val="FFFFFF"/>
                </a:solidFill>
                <a:latin typeface="+mj-lt"/>
              </a:rPr>
              <a:t>for leveraging technology</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78" name="Rechteck 3"/>
          <p:cNvSpPr/>
          <p:nvPr/>
        </p:nvSpPr>
        <p:spPr bwMode="auto">
          <a:xfrm>
            <a:off x="6262401" y="1637184"/>
            <a:ext cx="2703864" cy="294394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171450" indent="-171450">
              <a:spcBef>
                <a:spcPct val="20000"/>
              </a:spcBef>
              <a:buFont typeface="Arial" panose="020B0604020202020204" pitchFamily="34" charset="0"/>
              <a:buChar char="•"/>
              <a:defRPr/>
            </a:pPr>
            <a:endParaRPr lang="en-US" sz="1200" dirty="0" smtClean="0"/>
          </a:p>
          <a:p>
            <a:pPr marL="171450" indent="-171450">
              <a:spcBef>
                <a:spcPct val="20000"/>
              </a:spcBef>
              <a:buFont typeface="Arial" panose="020B0604020202020204" pitchFamily="34" charset="0"/>
              <a:buChar char="•"/>
              <a:defRPr/>
            </a:pPr>
            <a:r>
              <a:rPr lang="en-US" sz="1200" dirty="0" smtClean="0"/>
              <a:t>Emerging role of </a:t>
            </a:r>
            <a:r>
              <a:rPr lang="en-US" sz="1200" b="1" dirty="0" smtClean="0"/>
              <a:t>cyber-physical capabilities </a:t>
            </a:r>
            <a:r>
              <a:rPr lang="en-US" sz="1200" dirty="0" smtClean="0"/>
              <a:t>(sensors, connectivity and actuators)</a:t>
            </a:r>
          </a:p>
          <a:p>
            <a:pPr marL="171450" indent="-171450">
              <a:spcBef>
                <a:spcPct val="20000"/>
              </a:spcBef>
              <a:buFont typeface="Arial" panose="020B0604020202020204" pitchFamily="34" charset="0"/>
              <a:buChar char="•"/>
              <a:defRPr/>
            </a:pPr>
            <a:endParaRPr lang="de-DE" sz="1200" dirty="0"/>
          </a:p>
          <a:p>
            <a:pPr marL="171450" indent="-171450">
              <a:spcBef>
                <a:spcPct val="20000"/>
              </a:spcBef>
              <a:buFont typeface="Arial" panose="020B0604020202020204" pitchFamily="34" charset="0"/>
              <a:buChar char="•"/>
              <a:defRPr/>
            </a:pPr>
            <a:r>
              <a:rPr lang="en-US" sz="1200" dirty="0" smtClean="0"/>
              <a:t>Manufacturers </a:t>
            </a:r>
            <a:r>
              <a:rPr lang="en-US" sz="1200" dirty="0"/>
              <a:t>strive to leverage the emerging technological capabilities of industrial CPSs </a:t>
            </a:r>
            <a:r>
              <a:rPr lang="en-US" sz="1200" dirty="0" smtClean="0"/>
              <a:t>to</a:t>
            </a:r>
          </a:p>
          <a:p>
            <a:pPr marL="628650" lvl="1" indent="-171450">
              <a:spcBef>
                <a:spcPct val="20000"/>
              </a:spcBef>
              <a:buFont typeface="Arial" panose="020B0604020202020204" pitchFamily="34" charset="0"/>
              <a:buChar char="•"/>
              <a:defRPr/>
            </a:pPr>
            <a:r>
              <a:rPr lang="en-US" sz="1200" dirty="0"/>
              <a:t>E</a:t>
            </a:r>
            <a:r>
              <a:rPr lang="en-US" sz="1200" dirty="0" smtClean="0"/>
              <a:t>ngineer </a:t>
            </a:r>
            <a:r>
              <a:rPr lang="en-US" sz="1200" dirty="0"/>
              <a:t>better </a:t>
            </a:r>
            <a:r>
              <a:rPr lang="en-US" sz="1200" dirty="0" smtClean="0"/>
              <a:t>products </a:t>
            </a:r>
          </a:p>
          <a:p>
            <a:pPr marL="628650" lvl="1" indent="-171450">
              <a:spcBef>
                <a:spcPct val="20000"/>
              </a:spcBef>
              <a:buFont typeface="Arial" panose="020B0604020202020204" pitchFamily="34" charset="0"/>
              <a:buChar char="•"/>
              <a:defRPr/>
            </a:pPr>
            <a:r>
              <a:rPr lang="en-US" sz="1200" dirty="0"/>
              <a:t>I</a:t>
            </a:r>
            <a:r>
              <a:rPr lang="en-US" sz="1200" dirty="0" smtClean="0"/>
              <a:t>ncrease </a:t>
            </a:r>
            <a:r>
              <a:rPr lang="en-US" sz="1200" dirty="0"/>
              <a:t>efficiency of their technical customer service processes </a:t>
            </a:r>
            <a:endParaRPr lang="en-US" sz="1200" dirty="0" smtClean="0"/>
          </a:p>
          <a:p>
            <a:pPr marL="628650" lvl="1" indent="-171450">
              <a:spcBef>
                <a:spcPct val="20000"/>
              </a:spcBef>
              <a:buFont typeface="Arial" panose="020B0604020202020204" pitchFamily="34" charset="0"/>
              <a:buChar char="•"/>
              <a:defRPr/>
            </a:pPr>
            <a:r>
              <a:rPr lang="en-US" sz="1200" dirty="0" smtClean="0"/>
              <a:t>Come </a:t>
            </a:r>
            <a:r>
              <a:rPr lang="en-US" sz="1200" dirty="0"/>
              <a:t>up with new added-value </a:t>
            </a:r>
            <a:r>
              <a:rPr lang="en-US" sz="1200" dirty="0" smtClean="0"/>
              <a:t>services</a:t>
            </a:r>
          </a:p>
          <a:p>
            <a:pPr lvl="0">
              <a:spcBef>
                <a:spcPct val="20000"/>
              </a:spcBef>
              <a:defRPr/>
            </a:pPr>
            <a:endParaRPr lang="en-US" sz="1200" dirty="0" smtClean="0"/>
          </a:p>
        </p:txBody>
      </p:sp>
      <p:pic>
        <p:nvPicPr>
          <p:cNvPr id="36876" name="Picture 12" descr="http://www.henkel-adhesives.com/com/content_images/elevators_exterior_312277_web_425H_425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637" y="4811246"/>
            <a:ext cx="2706976" cy="1138704"/>
          </a:xfrm>
          <a:prstGeom prst="rect">
            <a:avLst/>
          </a:prstGeom>
          <a:noFill/>
          <a:extLst>
            <a:ext uri="{909E8E84-426E-40DD-AFC4-6F175D3DCCD1}">
              <a14:hiddenFill xmlns:a14="http://schemas.microsoft.com/office/drawing/2010/main">
                <a:solidFill>
                  <a:srgbClr val="FFFFFF"/>
                </a:solidFill>
              </a14:hiddenFill>
            </a:ext>
          </a:extLst>
        </p:spPr>
      </p:pic>
      <p:sp>
        <p:nvSpPr>
          <p:cNvPr id="79" name="Gleichschenkliges Dreieck 7"/>
          <p:cNvSpPr/>
          <p:nvPr/>
        </p:nvSpPr>
        <p:spPr bwMode="auto">
          <a:xfrm rot="5400000">
            <a:off x="2520478" y="2904091"/>
            <a:ext cx="1503388" cy="157793"/>
          </a:xfrm>
          <a:prstGeom prst="triangle">
            <a:avLst/>
          </a:prstGeom>
          <a:solidFill>
            <a:schemeClr val="accent1"/>
          </a:solidFill>
          <a:ln w="25400" cap="flat" cmpd="sng" algn="ctr">
            <a:no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dirty="0" smtClean="0">
              <a:solidFill>
                <a:srgbClr val="000000"/>
              </a:solidFill>
              <a:ea typeface="MS PGothic" pitchFamily="34" charset="-128"/>
            </a:endParaRPr>
          </a:p>
        </p:txBody>
      </p:sp>
      <p:sp>
        <p:nvSpPr>
          <p:cNvPr id="80" name="Gleichschenkliges Dreieck 7"/>
          <p:cNvSpPr/>
          <p:nvPr/>
        </p:nvSpPr>
        <p:spPr bwMode="auto">
          <a:xfrm rot="5400000">
            <a:off x="5422097" y="2904091"/>
            <a:ext cx="1503388" cy="157793"/>
          </a:xfrm>
          <a:prstGeom prst="triangle">
            <a:avLst/>
          </a:prstGeom>
          <a:solidFill>
            <a:schemeClr val="accent1"/>
          </a:solidFill>
          <a:ln w="25400" cap="flat" cmpd="sng" algn="ctr">
            <a:no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dirty="0" smtClean="0">
              <a:solidFill>
                <a:srgbClr val="000000"/>
              </a:solidFill>
              <a:ea typeface="MS PGothic" pitchFamily="34" charset="-128"/>
            </a:endParaRPr>
          </a:p>
        </p:txBody>
      </p:sp>
      <p:sp>
        <p:nvSpPr>
          <p:cNvPr id="17"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4</a:t>
            </a:fld>
            <a:endParaRPr lang="en-US" dirty="0"/>
          </a:p>
        </p:txBody>
      </p:sp>
    </p:spTree>
    <p:extLst>
      <p:ext uri="{BB962C8B-B14F-4D97-AF65-F5344CB8AC3E}">
        <p14:creationId xmlns:p14="http://schemas.microsoft.com/office/powerpoint/2010/main" val="167878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de-DE"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Rectangle 8"/>
          <p:cNvSpPr>
            <a:spLocks noChangeArrowheads="1"/>
          </p:cNvSpPr>
          <p:nvPr/>
        </p:nvSpPr>
        <p:spPr bwMode="gray">
          <a:xfrm>
            <a:off x="1046163" y="2874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Methodology</a:t>
            </a:r>
          </a:p>
        </p:txBody>
      </p:sp>
      <p:sp>
        <p:nvSpPr>
          <p:cNvPr id="6" name="Rectangle 9"/>
          <p:cNvSpPr>
            <a:spLocks noChangeArrowheads="1"/>
          </p:cNvSpPr>
          <p:nvPr/>
        </p:nvSpPr>
        <p:spPr bwMode="gray">
          <a:xfrm>
            <a:off x="458788" y="2874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3</a:t>
            </a:r>
          </a:p>
        </p:txBody>
      </p:sp>
      <p:sp>
        <p:nvSpPr>
          <p:cNvPr id="7" name="Rectangle 10"/>
          <p:cNvSpPr>
            <a:spLocks noChangeArrowheads="1"/>
          </p:cNvSpPr>
          <p:nvPr/>
        </p:nvSpPr>
        <p:spPr bwMode="gray">
          <a:xfrm>
            <a:off x="458788" y="2874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8" name="Rectangle 13"/>
          <p:cNvSpPr>
            <a:spLocks noChangeArrowheads="1"/>
          </p:cNvSpPr>
          <p:nvPr/>
        </p:nvSpPr>
        <p:spPr bwMode="gray">
          <a:xfrm>
            <a:off x="1046163" y="2176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Research Question and Related Work</a:t>
            </a:r>
          </a:p>
        </p:txBody>
      </p:sp>
      <p:sp>
        <p:nvSpPr>
          <p:cNvPr id="9" name="Rectangle 14"/>
          <p:cNvSpPr>
            <a:spLocks noChangeArrowheads="1"/>
          </p:cNvSpPr>
          <p:nvPr/>
        </p:nvSpPr>
        <p:spPr bwMode="gray">
          <a:xfrm>
            <a:off x="458788" y="2176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smtClean="0">
                <a:solidFill>
                  <a:srgbClr val="FFFFFF"/>
                </a:solidFill>
                <a:ea typeface="MS PGothic" pitchFamily="34" charset="-128"/>
              </a:rPr>
              <a:t>2</a:t>
            </a:r>
            <a:endParaRPr lang="en-US" sz="2800" dirty="0">
              <a:solidFill>
                <a:srgbClr val="FFFFFF"/>
              </a:solidFill>
              <a:ea typeface="MS PGothic" pitchFamily="34" charset="-128"/>
            </a:endParaRPr>
          </a:p>
        </p:txBody>
      </p:sp>
      <p:sp>
        <p:nvSpPr>
          <p:cNvPr id="10" name="Rectangle 15"/>
          <p:cNvSpPr>
            <a:spLocks noChangeArrowheads="1"/>
          </p:cNvSpPr>
          <p:nvPr/>
        </p:nvSpPr>
        <p:spPr bwMode="gray">
          <a:xfrm>
            <a:off x="458788" y="2176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1" name="Rectangle 4"/>
          <p:cNvSpPr>
            <a:spLocks noChangeArrowheads="1"/>
          </p:cNvSpPr>
          <p:nvPr/>
        </p:nvSpPr>
        <p:spPr bwMode="gray">
          <a:xfrm>
            <a:off x="1046742" y="1477963"/>
            <a:ext cx="7628946"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Motivation and Introduction</a:t>
            </a:r>
          </a:p>
        </p:txBody>
      </p:sp>
      <p:sp>
        <p:nvSpPr>
          <p:cNvPr id="12" name="Rectangle 5"/>
          <p:cNvSpPr>
            <a:spLocks noChangeArrowheads="1"/>
          </p:cNvSpPr>
          <p:nvPr/>
        </p:nvSpPr>
        <p:spPr bwMode="gray">
          <a:xfrm>
            <a:off x="458789" y="1477963"/>
            <a:ext cx="587906"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1</a:t>
            </a:r>
          </a:p>
        </p:txBody>
      </p:sp>
      <p:sp>
        <p:nvSpPr>
          <p:cNvPr id="13" name="Rectangle 6"/>
          <p:cNvSpPr>
            <a:spLocks noChangeArrowheads="1"/>
          </p:cNvSpPr>
          <p:nvPr/>
        </p:nvSpPr>
        <p:spPr bwMode="gray">
          <a:xfrm>
            <a:off x="458788" y="1477963"/>
            <a:ext cx="8209935"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4" name="Rectangle 8"/>
          <p:cNvSpPr>
            <a:spLocks noChangeArrowheads="1"/>
          </p:cNvSpPr>
          <p:nvPr/>
        </p:nvSpPr>
        <p:spPr bwMode="gray">
          <a:xfrm>
            <a:off x="1046163" y="3573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Results and Implications</a:t>
            </a:r>
          </a:p>
        </p:txBody>
      </p:sp>
      <p:sp>
        <p:nvSpPr>
          <p:cNvPr id="15" name="Rectangle 9"/>
          <p:cNvSpPr>
            <a:spLocks noChangeArrowheads="1"/>
          </p:cNvSpPr>
          <p:nvPr/>
        </p:nvSpPr>
        <p:spPr bwMode="gray">
          <a:xfrm>
            <a:off x="458788" y="3573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4</a:t>
            </a:r>
          </a:p>
        </p:txBody>
      </p:sp>
      <p:sp>
        <p:nvSpPr>
          <p:cNvPr id="16" name="Rectangle 10"/>
          <p:cNvSpPr>
            <a:spLocks noChangeArrowheads="1"/>
          </p:cNvSpPr>
          <p:nvPr/>
        </p:nvSpPr>
        <p:spPr bwMode="gray">
          <a:xfrm>
            <a:off x="458788" y="3573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7" name="Rectangle 8"/>
          <p:cNvSpPr>
            <a:spLocks noChangeArrowheads="1"/>
          </p:cNvSpPr>
          <p:nvPr/>
        </p:nvSpPr>
        <p:spPr bwMode="gray">
          <a:xfrm>
            <a:off x="1046163" y="4271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Practical and Theoretical Contribution, Limitations and Conclusion</a:t>
            </a:r>
          </a:p>
        </p:txBody>
      </p:sp>
      <p:sp>
        <p:nvSpPr>
          <p:cNvPr id="18" name="Rectangle 9"/>
          <p:cNvSpPr>
            <a:spLocks noChangeArrowheads="1"/>
          </p:cNvSpPr>
          <p:nvPr/>
        </p:nvSpPr>
        <p:spPr bwMode="gray">
          <a:xfrm>
            <a:off x="458788" y="4271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5</a:t>
            </a:r>
          </a:p>
        </p:txBody>
      </p:sp>
      <p:sp>
        <p:nvSpPr>
          <p:cNvPr id="19" name="Rectangle 10"/>
          <p:cNvSpPr>
            <a:spLocks noChangeArrowheads="1"/>
          </p:cNvSpPr>
          <p:nvPr/>
        </p:nvSpPr>
        <p:spPr bwMode="gray">
          <a:xfrm>
            <a:off x="458788" y="4271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Tree>
    <p:extLst>
      <p:ext uri="{BB962C8B-B14F-4D97-AF65-F5344CB8AC3E}">
        <p14:creationId xmlns:p14="http://schemas.microsoft.com/office/powerpoint/2010/main" val="364753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defTabSz="785813" eaLnBrk="0" hangingPunct="0"/>
            <a:r>
              <a:rPr lang="en-US" dirty="0" smtClean="0"/>
              <a:t>2. Research Question</a:t>
            </a:r>
            <a:endParaRPr lang="en-US" dirty="0"/>
          </a:p>
        </p:txBody>
      </p:sp>
      <p:sp>
        <p:nvSpPr>
          <p:cNvPr id="7" name="Inhaltsplatzhalter 6"/>
          <p:cNvSpPr>
            <a:spLocks noGrp="1"/>
          </p:cNvSpPr>
          <p:nvPr>
            <p:ph idx="1"/>
          </p:nvPr>
        </p:nvSpPr>
        <p:spPr/>
        <p:txBody>
          <a:bodyPr/>
          <a:lstStyle/>
          <a:p>
            <a:endParaRPr lang="de-DE"/>
          </a:p>
        </p:txBody>
      </p:sp>
      <p:sp>
        <p:nvSpPr>
          <p:cNvPr id="2" name="AutoShape 6" descr="http://www.drillingcontractor.org/wp-content/uploads/2012/01/webapache_gom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uppieren 16"/>
          <p:cNvGrpSpPr>
            <a:grpSpLocks/>
          </p:cNvGrpSpPr>
          <p:nvPr>
            <p:custDataLst>
              <p:tags r:id="rId1"/>
            </p:custDataLst>
          </p:nvPr>
        </p:nvGrpSpPr>
        <p:grpSpPr bwMode="auto">
          <a:xfrm>
            <a:off x="460136" y="4510265"/>
            <a:ext cx="8504477" cy="852922"/>
            <a:chOff x="323849" y="3538539"/>
            <a:chExt cx="8568636" cy="648000"/>
          </a:xfrm>
        </p:grpSpPr>
        <p:sp>
          <p:nvSpPr>
            <p:cNvPr id="18" name="Textfeld 21"/>
            <p:cNvSpPr txBox="1"/>
            <p:nvPr/>
          </p:nvSpPr>
          <p:spPr>
            <a:xfrm>
              <a:off x="323849" y="3538539"/>
              <a:ext cx="8568636" cy="648000"/>
            </a:xfrm>
            <a:prstGeom prst="rect">
              <a:avLst/>
            </a:prstGeom>
            <a:solidFill>
              <a:schemeClr val="bg1">
                <a:lumMod val="95000"/>
              </a:schemeClr>
            </a:solidFill>
            <a:ln w="25400" cap="flat" cmpd="sng" algn="ctr">
              <a:noFill/>
              <a:prstDash val="solid"/>
            </a:ln>
            <a:effectLst/>
          </p:spPr>
          <p:txBody>
            <a:bodyPr lIns="43200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1600" b="1" u="sng" dirty="0" smtClean="0">
                  <a:solidFill>
                    <a:schemeClr val="tx1"/>
                  </a:solidFill>
                </a:rPr>
                <a:t>Research Question</a:t>
              </a:r>
              <a:r>
                <a:rPr lang="en-US" sz="1600" b="1" dirty="0" smtClean="0">
                  <a:solidFill>
                    <a:schemeClr val="tx1"/>
                  </a:solidFill>
                </a:rPr>
                <a:t>: </a:t>
              </a:r>
              <a:r>
                <a:rPr lang="en-US" sz="1600" dirty="0">
                  <a:solidFill>
                    <a:schemeClr val="tx1"/>
                  </a:solidFill>
                </a:rPr>
                <a:t>What are the effects of cyber-physical systems on industrial field service and what are corresponding business models?</a:t>
              </a:r>
            </a:p>
          </p:txBody>
        </p:sp>
        <p:sp>
          <p:nvSpPr>
            <p:cNvPr id="19" name="Gleichschenkliges Dreieck 18"/>
            <p:cNvSpPr/>
            <p:nvPr/>
          </p:nvSpPr>
          <p:spPr bwMode="auto">
            <a:xfrm rot="5400000">
              <a:off x="260226" y="3727601"/>
              <a:ext cx="540000" cy="269875"/>
            </a:xfrm>
            <a:prstGeom prst="triangle">
              <a:avLst/>
            </a:prstGeom>
            <a:solidFill>
              <a:schemeClr val="accent1"/>
            </a:solidFill>
            <a:ln w="25400" cap="flat" cmpd="sng" algn="ctr">
              <a:noFill/>
              <a:prstDash val="solid"/>
              <a:headEnd/>
              <a:tailEnd/>
            </a:ln>
            <a:effectLst/>
          </p:spPr>
          <p:txBody>
            <a:bodyPr wrap="none"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grpSp>
      <p:pic>
        <p:nvPicPr>
          <p:cNvPr id="12" name="Picture 2" descr="https://saferenvironment.files.wordpress.com/2008/11/turbines-water.jpg"/>
          <p:cNvPicPr>
            <a:picLocks noChangeAspect="1" noChangeArrowheads="1"/>
          </p:cNvPicPr>
          <p:nvPr/>
        </p:nvPicPr>
        <p:blipFill rotWithShape="1">
          <a:blip r:embed="rId4">
            <a:extLst>
              <a:ext uri="{28A0092B-C50C-407E-A947-70E740481C1C}">
                <a14:useLocalDpi xmlns:a14="http://schemas.microsoft.com/office/drawing/2010/main" val="0"/>
              </a:ext>
            </a:extLst>
          </a:blip>
          <a:srcRect l="6063" t="18754" r="10596" b="33840"/>
          <a:stretch/>
        </p:blipFill>
        <p:spPr bwMode="auto">
          <a:xfrm>
            <a:off x="460136" y="1125539"/>
            <a:ext cx="8504478" cy="321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904720" y="2372120"/>
            <a:ext cx="3054998" cy="1923604"/>
          </a:xfrm>
          <a:prstGeom prst="rect">
            <a:avLst/>
          </a:prstGeom>
        </p:spPr>
        <p:txBody>
          <a:bodyPr wrap="square">
            <a:spAutoFit/>
          </a:bodyPr>
          <a:lstStyle/>
          <a:p>
            <a:r>
              <a:rPr lang="en-US" sz="1700" b="1" dirty="0">
                <a:solidFill>
                  <a:schemeClr val="bg1"/>
                </a:solidFill>
              </a:rPr>
              <a:t>Digitalization </a:t>
            </a:r>
            <a:r>
              <a:rPr lang="en-US" sz="1700" dirty="0">
                <a:solidFill>
                  <a:schemeClr val="bg1"/>
                </a:solidFill>
              </a:rPr>
              <a:t>provides</a:t>
            </a:r>
            <a:r>
              <a:rPr lang="en-US" sz="1700" b="1" dirty="0">
                <a:solidFill>
                  <a:schemeClr val="bg1"/>
                </a:solidFill>
              </a:rPr>
              <a:t> </a:t>
            </a:r>
            <a:r>
              <a:rPr lang="en-US" sz="1700" dirty="0">
                <a:solidFill>
                  <a:schemeClr val="bg1"/>
                </a:solidFill>
              </a:rPr>
              <a:t>new</a:t>
            </a:r>
            <a:r>
              <a:rPr lang="en-US" sz="1700" b="1" dirty="0">
                <a:solidFill>
                  <a:schemeClr val="bg1"/>
                </a:solidFill>
              </a:rPr>
              <a:t> opportunities </a:t>
            </a:r>
            <a:r>
              <a:rPr lang="en-US" sz="1700" dirty="0">
                <a:solidFill>
                  <a:schemeClr val="bg1"/>
                </a:solidFill>
              </a:rPr>
              <a:t>for industrial equipment manufactures as </a:t>
            </a:r>
            <a:r>
              <a:rPr lang="en-US" sz="1700" b="1" dirty="0">
                <a:solidFill>
                  <a:schemeClr val="bg1"/>
                </a:solidFill>
              </a:rPr>
              <a:t>sensor technology </a:t>
            </a:r>
            <a:r>
              <a:rPr lang="en-US" sz="1700" dirty="0">
                <a:solidFill>
                  <a:schemeClr val="bg1"/>
                </a:solidFill>
              </a:rPr>
              <a:t>and</a:t>
            </a:r>
            <a:r>
              <a:rPr lang="en-US" sz="1700" b="1" dirty="0">
                <a:solidFill>
                  <a:schemeClr val="bg1"/>
                </a:solidFill>
              </a:rPr>
              <a:t> ubiquitous connectivity </a:t>
            </a:r>
            <a:r>
              <a:rPr lang="en-US" sz="1700" dirty="0">
                <a:solidFill>
                  <a:schemeClr val="bg1"/>
                </a:solidFill>
              </a:rPr>
              <a:t>become part of the </a:t>
            </a:r>
            <a:r>
              <a:rPr lang="en-US" sz="1700" dirty="0" smtClean="0">
                <a:solidFill>
                  <a:schemeClr val="bg1"/>
                </a:solidFill>
              </a:rPr>
              <a:t>industrial equipment</a:t>
            </a:r>
            <a:endParaRPr lang="en-US" sz="1700" dirty="0">
              <a:solidFill>
                <a:schemeClr val="bg1"/>
              </a:solidFill>
            </a:endParaRPr>
          </a:p>
        </p:txBody>
      </p:sp>
      <p:sp>
        <p:nvSpPr>
          <p:cNvPr id="14" name="Rechteck 2"/>
          <p:cNvSpPr/>
          <p:nvPr/>
        </p:nvSpPr>
        <p:spPr bwMode="auto">
          <a:xfrm>
            <a:off x="468313" y="5589240"/>
            <a:ext cx="8491404" cy="5040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400" kern="0" dirty="0" smtClean="0">
                <a:solidFill>
                  <a:srgbClr val="FFFFFF"/>
                </a:solidFill>
                <a:latin typeface="+mj-lt"/>
              </a:rPr>
              <a:t>We </a:t>
            </a:r>
            <a:r>
              <a:rPr lang="en-US" sz="1400" kern="0" dirty="0">
                <a:solidFill>
                  <a:srgbClr val="FFFFFF"/>
                </a:solidFill>
                <a:latin typeface="+mj-lt"/>
              </a:rPr>
              <a:t>investigate  service innovations driven by   digitalization and  CPSs  and their impact  on the service </a:t>
            </a:r>
            <a:r>
              <a:rPr lang="en-US" sz="1400" kern="0" dirty="0" smtClean="0">
                <a:solidFill>
                  <a:srgbClr val="FFFFFF"/>
                </a:solidFill>
                <a:latin typeface="+mj-lt"/>
              </a:rPr>
              <a:t>ecosystem and identify affordances </a:t>
            </a:r>
            <a:r>
              <a:rPr lang="en-US" sz="1400" kern="0" dirty="0">
                <a:solidFill>
                  <a:srgbClr val="FFFFFF"/>
                </a:solidFill>
                <a:latin typeface="+mj-lt"/>
              </a:rPr>
              <a:t>that </a:t>
            </a:r>
            <a:r>
              <a:rPr lang="en-US" sz="1400" kern="0" dirty="0" smtClean="0">
                <a:solidFill>
                  <a:srgbClr val="FFFFFF"/>
                </a:solidFill>
                <a:latin typeface="+mj-lt"/>
              </a:rPr>
              <a:t>effectively </a:t>
            </a:r>
            <a:r>
              <a:rPr lang="en-US" sz="1400" kern="0" dirty="0">
                <a:solidFill>
                  <a:srgbClr val="FFFFFF"/>
                </a:solidFill>
                <a:latin typeface="+mj-lt"/>
              </a:rPr>
              <a:t>exploit the new technological  </a:t>
            </a:r>
            <a:r>
              <a:rPr lang="en-US" sz="1400" kern="0" dirty="0" smtClean="0">
                <a:solidFill>
                  <a:srgbClr val="FFFFFF"/>
                </a:solidFill>
                <a:latin typeface="+mj-lt"/>
              </a:rPr>
              <a:t>capabilities.</a:t>
            </a:r>
            <a:endParaRPr kumimoji="0" lang="en-US" sz="1400" b="1" i="0" u="none" strike="noStrike" kern="0" cap="none" spc="0" normalizeH="0" baseline="0" dirty="0" smtClean="0">
              <a:ln>
                <a:noFill/>
              </a:ln>
              <a:solidFill>
                <a:srgbClr val="FFFFFF"/>
              </a:solidFill>
              <a:effectLst/>
              <a:uLnTx/>
              <a:uFillTx/>
              <a:latin typeface="+mj-lt"/>
            </a:endParaRPr>
          </a:p>
        </p:txBody>
      </p:sp>
      <p:sp>
        <p:nvSpPr>
          <p:cNvPr id="11"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6</a:t>
            </a:fld>
            <a:endParaRPr lang="en-US" dirty="0"/>
          </a:p>
        </p:txBody>
      </p:sp>
    </p:spTree>
    <p:extLst>
      <p:ext uri="{BB962C8B-B14F-4D97-AF65-F5344CB8AC3E}">
        <p14:creationId xmlns:p14="http://schemas.microsoft.com/office/powerpoint/2010/main" val="863941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992" r="27016" b="154"/>
          <a:stretch/>
        </p:blipFill>
        <p:spPr>
          <a:xfrm>
            <a:off x="6597854" y="1692731"/>
            <a:ext cx="2364487" cy="2312333"/>
          </a:xfrm>
          <a:prstGeom prst="rect">
            <a:avLst/>
          </a:prstGeom>
        </p:spPr>
      </p:pic>
      <p:sp>
        <p:nvSpPr>
          <p:cNvPr id="2" name="Title 1"/>
          <p:cNvSpPr>
            <a:spLocks noGrp="1"/>
          </p:cNvSpPr>
          <p:nvPr>
            <p:ph type="title"/>
          </p:nvPr>
        </p:nvSpPr>
        <p:spPr/>
        <p:txBody>
          <a:bodyPr>
            <a:normAutofit/>
          </a:bodyPr>
          <a:lstStyle/>
          <a:p>
            <a:r>
              <a:rPr lang="de-DE" dirty="0" smtClean="0"/>
              <a:t>2. Terms and </a:t>
            </a:r>
            <a:r>
              <a:rPr lang="de-DE" dirty="0" err="1" smtClean="0"/>
              <a:t>Concepts</a:t>
            </a:r>
            <a:endParaRPr lang="en-US" dirty="0"/>
          </a:p>
        </p:txBody>
      </p:sp>
      <p:sp>
        <p:nvSpPr>
          <p:cNvPr id="4" name="Inhaltsplatzhalter 3"/>
          <p:cNvSpPr>
            <a:spLocks noGrp="1"/>
          </p:cNvSpPr>
          <p:nvPr>
            <p:ph idx="1"/>
          </p:nvPr>
        </p:nvSpPr>
        <p:spPr/>
        <p:txBody>
          <a:bodyPr/>
          <a:lstStyle/>
          <a:p>
            <a:endParaRPr lang="de-DE"/>
          </a:p>
        </p:txBody>
      </p:sp>
      <p:sp>
        <p:nvSpPr>
          <p:cNvPr id="7" name="Rechteck 2"/>
          <p:cNvSpPr/>
          <p:nvPr/>
        </p:nvSpPr>
        <p:spPr bwMode="auto">
          <a:xfrm>
            <a:off x="468313" y="4273065"/>
            <a:ext cx="8491404"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dirty="0" smtClean="0">
                <a:ln>
                  <a:noFill/>
                </a:ln>
                <a:solidFill>
                  <a:srgbClr val="FFFFFF"/>
                </a:solidFill>
                <a:effectLst/>
                <a:uLnTx/>
                <a:uFillTx/>
                <a:latin typeface="+mj-lt"/>
              </a:rPr>
              <a:t>Emerging Cyber-physical</a:t>
            </a:r>
            <a:r>
              <a:rPr kumimoji="0" lang="en-US" sz="1100" b="1" i="0" u="none" strike="noStrike" kern="0" cap="none" spc="0" normalizeH="0" dirty="0" smtClean="0">
                <a:ln>
                  <a:noFill/>
                </a:ln>
                <a:solidFill>
                  <a:srgbClr val="FFFFFF"/>
                </a:solidFill>
                <a:effectLst/>
                <a:uLnTx/>
                <a:uFillTx/>
                <a:latin typeface="+mj-lt"/>
              </a:rPr>
              <a:t> Systems (CPS) as real-world-phenomenon and subject of our investigation</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8" name="Rechteck 3"/>
          <p:cNvSpPr/>
          <p:nvPr/>
        </p:nvSpPr>
        <p:spPr bwMode="auto">
          <a:xfrm>
            <a:off x="468313" y="4569863"/>
            <a:ext cx="8496299" cy="1634305"/>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285750" indent="-285750">
              <a:buFont typeface="Arial" panose="020B0604020202020204" pitchFamily="34" charset="0"/>
              <a:buChar char="•"/>
            </a:pPr>
            <a:r>
              <a:rPr lang="en-US" sz="1400" dirty="0" smtClean="0"/>
              <a:t>Systems </a:t>
            </a:r>
            <a:r>
              <a:rPr lang="en-US" sz="1400" dirty="0"/>
              <a:t>with </a:t>
            </a:r>
            <a:r>
              <a:rPr lang="en-US" sz="1400" b="1" dirty="0"/>
              <a:t>embedded software </a:t>
            </a:r>
            <a:r>
              <a:rPr lang="en-US" sz="1400" dirty="0"/>
              <a:t>[...], which </a:t>
            </a:r>
          </a:p>
          <a:p>
            <a:pPr marL="742950" lvl="1" indent="-285750">
              <a:buFont typeface="Arial" panose="020B0604020202020204" pitchFamily="34" charset="0"/>
              <a:buChar char="•"/>
            </a:pPr>
            <a:r>
              <a:rPr lang="en-US" sz="1400" b="1" dirty="0"/>
              <a:t>directly record physical data </a:t>
            </a:r>
            <a:r>
              <a:rPr lang="en-US" sz="1400" dirty="0"/>
              <a:t>using </a:t>
            </a:r>
            <a:r>
              <a:rPr lang="en-US" sz="1400" b="1" dirty="0"/>
              <a:t>sensors</a:t>
            </a:r>
            <a:r>
              <a:rPr lang="en-US" sz="1400" dirty="0"/>
              <a:t> and </a:t>
            </a:r>
            <a:r>
              <a:rPr lang="en-US" sz="1400" b="1" dirty="0"/>
              <a:t>affect</a:t>
            </a:r>
            <a:r>
              <a:rPr lang="en-US" sz="1400" dirty="0"/>
              <a:t> physical processes using </a:t>
            </a:r>
            <a:r>
              <a:rPr lang="en-US" sz="1400" b="1" dirty="0"/>
              <a:t>actuators</a:t>
            </a:r>
          </a:p>
          <a:p>
            <a:pPr marL="742950" lvl="1" indent="-285750">
              <a:buFont typeface="Arial" panose="020B0604020202020204" pitchFamily="34" charset="0"/>
              <a:buChar char="•"/>
            </a:pPr>
            <a:r>
              <a:rPr lang="en-US" sz="1400" b="1" dirty="0"/>
              <a:t>evaluate and save</a:t>
            </a:r>
            <a:r>
              <a:rPr lang="en-US" sz="1400" dirty="0"/>
              <a:t> recorded </a:t>
            </a:r>
            <a:r>
              <a:rPr lang="en-US" sz="1400" b="1" dirty="0"/>
              <a:t>data</a:t>
            </a:r>
            <a:r>
              <a:rPr lang="en-US" sz="1400" dirty="0"/>
              <a:t>, and </a:t>
            </a:r>
            <a:r>
              <a:rPr lang="en-US" sz="1400" b="1" dirty="0"/>
              <a:t>actively or reactively interact </a:t>
            </a:r>
            <a:r>
              <a:rPr lang="en-US" sz="1400" dirty="0"/>
              <a:t>both with the physical and digital </a:t>
            </a:r>
            <a:r>
              <a:rPr lang="en-US" sz="1400" dirty="0" smtClean="0"/>
              <a:t>world</a:t>
            </a:r>
            <a:endParaRPr lang="en-US" sz="1400" dirty="0"/>
          </a:p>
          <a:p>
            <a:pPr marL="742950" lvl="1" indent="-285750">
              <a:buFont typeface="Arial" panose="020B0604020202020204" pitchFamily="34" charset="0"/>
              <a:buChar char="•"/>
            </a:pPr>
            <a:r>
              <a:rPr lang="en-US" sz="1400" dirty="0"/>
              <a:t>are </a:t>
            </a:r>
            <a:r>
              <a:rPr lang="en-US" sz="1400" b="1" dirty="0"/>
              <a:t>connected</a:t>
            </a:r>
            <a:r>
              <a:rPr lang="en-US" sz="1400" dirty="0"/>
              <a:t> […] via digital communication </a:t>
            </a:r>
            <a:r>
              <a:rPr lang="en-US" sz="1400" dirty="0" smtClean="0"/>
              <a:t>facilities</a:t>
            </a:r>
            <a:endParaRPr lang="en-US" sz="1400" dirty="0"/>
          </a:p>
          <a:p>
            <a:pPr marL="742950" lvl="1" indent="-285750">
              <a:buFont typeface="Arial" panose="020B0604020202020204" pitchFamily="34" charset="0"/>
              <a:buChar char="•"/>
            </a:pPr>
            <a:r>
              <a:rPr lang="en-US" sz="1400" b="1" dirty="0"/>
              <a:t>use globally available data and </a:t>
            </a:r>
            <a:r>
              <a:rPr lang="en-US" sz="1400" b="1" dirty="0" smtClean="0"/>
              <a:t>services</a:t>
            </a:r>
            <a:endParaRPr lang="en-US" sz="1400" dirty="0"/>
          </a:p>
          <a:p>
            <a:pPr marL="742950" lvl="1" indent="-285750">
              <a:buFont typeface="Arial" panose="020B0604020202020204" pitchFamily="34" charset="0"/>
              <a:buChar char="•"/>
            </a:pPr>
            <a:r>
              <a:rPr lang="en-US" sz="1400" dirty="0"/>
              <a:t>have a series of dedicated, </a:t>
            </a:r>
            <a:r>
              <a:rPr lang="en-US" sz="1400" b="1" dirty="0"/>
              <a:t>multimodal human-machine interfaces</a:t>
            </a:r>
            <a:r>
              <a:rPr lang="en-US" sz="1400" dirty="0"/>
              <a:t>’ </a:t>
            </a:r>
            <a:r>
              <a:rPr lang="en-US" sz="1000" dirty="0"/>
              <a:t>(</a:t>
            </a:r>
            <a:r>
              <a:rPr lang="en-US" sz="1000" dirty="0" err="1"/>
              <a:t>Acatech</a:t>
            </a:r>
            <a:r>
              <a:rPr lang="en-US" sz="1000" dirty="0"/>
              <a:t>, 2011, p. 15). </a:t>
            </a:r>
          </a:p>
        </p:txBody>
      </p:sp>
      <p:sp>
        <p:nvSpPr>
          <p:cNvPr id="11" name="Rechteck 2"/>
          <p:cNvSpPr/>
          <p:nvPr/>
        </p:nvSpPr>
        <p:spPr bwMode="auto">
          <a:xfrm>
            <a:off x="468313" y="1395933"/>
            <a:ext cx="8491404"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dirty="0" smtClean="0">
                <a:ln>
                  <a:noFill/>
                </a:ln>
                <a:solidFill>
                  <a:srgbClr val="FFFFFF"/>
                </a:solidFill>
                <a:effectLst/>
                <a:uLnTx/>
                <a:uFillTx/>
                <a:latin typeface="+mj-lt"/>
              </a:rPr>
              <a:t>Service-Dominant (S-D) </a:t>
            </a:r>
            <a:r>
              <a:rPr kumimoji="0" lang="de-DE" sz="1100" b="1" i="0" u="none" strike="noStrike" kern="0" cap="none" spc="0" normalizeH="0" dirty="0" err="1" smtClean="0">
                <a:ln>
                  <a:noFill/>
                </a:ln>
                <a:solidFill>
                  <a:srgbClr val="FFFFFF"/>
                </a:solidFill>
                <a:effectLst/>
                <a:uLnTx/>
                <a:uFillTx/>
                <a:latin typeface="+mj-lt"/>
              </a:rPr>
              <a:t>logic</a:t>
            </a:r>
            <a:r>
              <a:rPr kumimoji="0" lang="de-DE" sz="1100" b="1" i="0" u="none" strike="noStrike" kern="0" cap="none" spc="0" normalizeH="0" dirty="0" smtClean="0">
                <a:ln>
                  <a:noFill/>
                </a:ln>
                <a:solidFill>
                  <a:srgbClr val="FFFFFF"/>
                </a:solidFill>
                <a:effectLst/>
                <a:uLnTx/>
                <a:uFillTx/>
                <a:latin typeface="+mj-lt"/>
              </a:rPr>
              <a:t>, Service Science and </a:t>
            </a:r>
            <a:r>
              <a:rPr kumimoji="0" lang="de-DE" sz="1100" b="1" i="0" u="none" strike="noStrike" kern="0" cap="none" spc="0" normalizeH="0" dirty="0" err="1" smtClean="0">
                <a:ln>
                  <a:noFill/>
                </a:ln>
                <a:solidFill>
                  <a:srgbClr val="FFFFFF"/>
                </a:solidFill>
                <a:effectLst/>
                <a:uLnTx/>
                <a:uFillTx/>
                <a:latin typeface="+mj-lt"/>
              </a:rPr>
              <a:t>Product</a:t>
            </a:r>
            <a:r>
              <a:rPr kumimoji="0" lang="de-DE" sz="1100" b="1" i="0" u="none" strike="noStrike" kern="0" cap="none" spc="0" normalizeH="0" dirty="0" smtClean="0">
                <a:ln>
                  <a:noFill/>
                </a:ln>
                <a:solidFill>
                  <a:srgbClr val="FFFFFF"/>
                </a:solidFill>
                <a:effectLst/>
                <a:uLnTx/>
                <a:uFillTx/>
                <a:latin typeface="+mj-lt"/>
              </a:rPr>
              <a:t>-Service Systems </a:t>
            </a:r>
            <a:r>
              <a:rPr kumimoji="0" lang="de-DE" sz="1100" b="1" i="0" u="none" strike="noStrike" kern="0" cap="none" spc="0" normalizeH="0" dirty="0" err="1" smtClean="0">
                <a:ln>
                  <a:noFill/>
                </a:ln>
                <a:solidFill>
                  <a:srgbClr val="FFFFFF"/>
                </a:solidFill>
                <a:effectLst/>
                <a:uLnTx/>
                <a:uFillTx/>
                <a:latin typeface="+mj-lt"/>
              </a:rPr>
              <a:t>as</a:t>
            </a:r>
            <a:r>
              <a:rPr kumimoji="0" lang="de-DE" sz="1100" b="1" i="0" u="none" strike="noStrike" kern="0" cap="none" spc="0" normalizeH="0" dirty="0" smtClean="0">
                <a:ln>
                  <a:noFill/>
                </a:ln>
                <a:solidFill>
                  <a:srgbClr val="FFFFFF"/>
                </a:solidFill>
                <a:effectLst/>
                <a:uLnTx/>
                <a:uFillTx/>
                <a:latin typeface="+mj-lt"/>
              </a:rPr>
              <a:t> </a:t>
            </a:r>
            <a:r>
              <a:rPr kumimoji="0" lang="de-DE" sz="1100" b="1" i="0" u="none" strike="noStrike" kern="0" cap="none" spc="0" normalizeH="0" dirty="0" err="1" smtClean="0">
                <a:ln>
                  <a:noFill/>
                </a:ln>
                <a:solidFill>
                  <a:srgbClr val="FFFFFF"/>
                </a:solidFill>
                <a:effectLst/>
                <a:uLnTx/>
                <a:uFillTx/>
                <a:latin typeface="+mj-lt"/>
              </a:rPr>
              <a:t>theoretical</a:t>
            </a:r>
            <a:r>
              <a:rPr kumimoji="0" lang="de-DE" sz="1100" b="1" i="0" u="none" strike="noStrike" kern="0" cap="none" spc="0" normalizeH="0" dirty="0" smtClean="0">
                <a:ln>
                  <a:noFill/>
                </a:ln>
                <a:solidFill>
                  <a:srgbClr val="FFFFFF"/>
                </a:solidFill>
                <a:effectLst/>
                <a:uLnTx/>
                <a:uFillTx/>
                <a:latin typeface="+mj-lt"/>
              </a:rPr>
              <a:t> </a:t>
            </a:r>
            <a:r>
              <a:rPr kumimoji="0" lang="de-DE" sz="1100" b="1" i="0" u="none" strike="noStrike" kern="0" cap="none" spc="0" normalizeH="0" dirty="0" err="1" smtClean="0">
                <a:ln>
                  <a:noFill/>
                </a:ln>
                <a:solidFill>
                  <a:srgbClr val="FFFFFF"/>
                </a:solidFill>
                <a:effectLst/>
                <a:uLnTx/>
                <a:uFillTx/>
                <a:latin typeface="+mj-lt"/>
              </a:rPr>
              <a:t>foundation</a:t>
            </a:r>
            <a:endParaRPr kumimoji="0" lang="en-US" sz="1100" b="1" i="0" u="none" strike="noStrike" kern="0" cap="none" spc="0" normalizeH="0" baseline="0" dirty="0" smtClean="0">
              <a:ln>
                <a:noFill/>
              </a:ln>
              <a:solidFill>
                <a:srgbClr val="FFFFFF"/>
              </a:solidFill>
              <a:effectLst/>
              <a:uLnTx/>
              <a:uFillTx/>
              <a:latin typeface="+mj-lt"/>
            </a:endParaRPr>
          </a:p>
        </p:txBody>
      </p:sp>
      <p:sp>
        <p:nvSpPr>
          <p:cNvPr id="12" name="Rechteck 3"/>
          <p:cNvSpPr/>
          <p:nvPr/>
        </p:nvSpPr>
        <p:spPr bwMode="auto">
          <a:xfrm>
            <a:off x="468312" y="1692731"/>
            <a:ext cx="6313488" cy="2312333"/>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44000" tIns="45720" rIns="36000" bIns="45720" numCol="1" rtlCol="0" anchor="t" anchorCtr="0" compatLnSpc="1">
            <a:prstTxWarp prst="textNoShape">
              <a:avLst/>
            </a:prstTxWarp>
          </a:bodyPr>
          <a:lstStyle/>
          <a:p>
            <a:pPr marL="285750" indent="-285750">
              <a:buFont typeface="Arial" panose="020B0604020202020204" pitchFamily="34" charset="0"/>
              <a:buChar char="•"/>
            </a:pPr>
            <a:r>
              <a:rPr lang="en-US" sz="1400" dirty="0" smtClean="0"/>
              <a:t>Following the Service-Dominant (S-D) logic, Service </a:t>
            </a:r>
            <a:r>
              <a:rPr lang="en-US" sz="1400" dirty="0"/>
              <a:t>Science </a:t>
            </a:r>
            <a:r>
              <a:rPr lang="en-US" sz="1400" dirty="0" smtClean="0"/>
              <a:t>emerged as a new field of research </a:t>
            </a:r>
            <a:r>
              <a:rPr lang="en-US" sz="1000" dirty="0" smtClean="0"/>
              <a:t>(</a:t>
            </a:r>
            <a:r>
              <a:rPr lang="en-US" sz="1000" dirty="0" err="1" smtClean="0"/>
              <a:t>Vargo</a:t>
            </a:r>
            <a:r>
              <a:rPr lang="en-US" sz="1000" dirty="0" smtClean="0"/>
              <a:t> </a:t>
            </a:r>
            <a:r>
              <a:rPr lang="en-US" sz="1000" dirty="0"/>
              <a:t>&amp; </a:t>
            </a:r>
            <a:r>
              <a:rPr lang="en-US" sz="1000" dirty="0" err="1"/>
              <a:t>Lusch</a:t>
            </a:r>
            <a:r>
              <a:rPr lang="en-US" sz="1000" dirty="0"/>
              <a:t>, 2004, 2008</a:t>
            </a:r>
            <a:r>
              <a:rPr lang="en-US" sz="1000" dirty="0" smtClean="0"/>
              <a:t>)</a:t>
            </a:r>
          </a:p>
          <a:p>
            <a:pPr marL="285750" indent="-285750">
              <a:buFont typeface="Arial" panose="020B0604020202020204" pitchFamily="34" charset="0"/>
              <a:buChar char="•"/>
            </a:pPr>
            <a:r>
              <a:rPr lang="en-US" sz="1400" dirty="0"/>
              <a:t>Based on the rather universal conceptualization of a </a:t>
            </a:r>
            <a:r>
              <a:rPr lang="en-US" sz="1400" b="1" dirty="0"/>
              <a:t>service system </a:t>
            </a:r>
            <a:r>
              <a:rPr lang="en-US" sz="1000" dirty="0"/>
              <a:t>(P. </a:t>
            </a:r>
            <a:r>
              <a:rPr lang="en-US" sz="1000" dirty="0" err="1"/>
              <a:t>Maglio</a:t>
            </a:r>
            <a:r>
              <a:rPr lang="en-US" sz="1000" dirty="0"/>
              <a:t>, Bailey, &amp; </a:t>
            </a:r>
            <a:r>
              <a:rPr lang="en-US" sz="1000" dirty="0" err="1"/>
              <a:t>Gruhl</a:t>
            </a:r>
            <a:r>
              <a:rPr lang="en-US" sz="1000" dirty="0"/>
              <a:t>, 2007; P. P. </a:t>
            </a:r>
            <a:r>
              <a:rPr lang="en-US" sz="1000" dirty="0" err="1"/>
              <a:t>Maglio</a:t>
            </a:r>
            <a:r>
              <a:rPr lang="en-US" sz="1000" dirty="0"/>
              <a:t> &amp; </a:t>
            </a:r>
            <a:r>
              <a:rPr lang="en-US" sz="1000" dirty="0" err="1"/>
              <a:t>Spohrer</a:t>
            </a:r>
            <a:r>
              <a:rPr lang="en-US" sz="1000" dirty="0"/>
              <a:t>, 2008), </a:t>
            </a:r>
            <a:r>
              <a:rPr lang="en-US" sz="1400" b="1" dirty="0" smtClean="0"/>
              <a:t>(industrial) product-service systems</a:t>
            </a:r>
            <a:r>
              <a:rPr lang="en-US" sz="1400" dirty="0" smtClean="0"/>
              <a:t> refer </a:t>
            </a:r>
            <a:r>
              <a:rPr lang="en-US" sz="1400" dirty="0"/>
              <a:t>to </a:t>
            </a:r>
            <a:endParaRPr lang="en-US" sz="1400" dirty="0" smtClean="0"/>
          </a:p>
          <a:p>
            <a:pPr marL="742950" lvl="1" indent="-285750">
              <a:buFont typeface="Arial" panose="020B0604020202020204" pitchFamily="34" charset="0"/>
              <a:buChar char="•"/>
            </a:pPr>
            <a:r>
              <a:rPr lang="en-US" sz="1400" dirty="0" smtClean="0"/>
              <a:t>combinations </a:t>
            </a:r>
            <a:r>
              <a:rPr lang="en-US" sz="1400" dirty="0"/>
              <a:t>of </a:t>
            </a:r>
            <a:r>
              <a:rPr lang="en-US" sz="1400" b="1" dirty="0"/>
              <a:t>products</a:t>
            </a:r>
            <a:r>
              <a:rPr lang="en-US" sz="1400" dirty="0"/>
              <a:t> and </a:t>
            </a:r>
            <a:r>
              <a:rPr lang="en-US" sz="1400" b="1" dirty="0"/>
              <a:t>services</a:t>
            </a:r>
            <a:r>
              <a:rPr lang="en-US" sz="1400" dirty="0"/>
              <a:t>, realized in an extended </a:t>
            </a:r>
            <a:r>
              <a:rPr lang="en-US" sz="1400" b="1" dirty="0"/>
              <a:t>value creation network </a:t>
            </a:r>
            <a:r>
              <a:rPr lang="en-US" sz="1000" dirty="0"/>
              <a:t>(</a:t>
            </a:r>
            <a:r>
              <a:rPr lang="en-US" sz="1000" dirty="0" err="1"/>
              <a:t>Aurich</a:t>
            </a:r>
            <a:r>
              <a:rPr lang="en-US" sz="1000" dirty="0"/>
              <a:t>, Fuchs, &amp; </a:t>
            </a:r>
            <a:r>
              <a:rPr lang="en-US" sz="1000" dirty="0" err="1"/>
              <a:t>Wagenknecht</a:t>
            </a:r>
            <a:r>
              <a:rPr lang="en-US" sz="1000" dirty="0"/>
              <a:t>, 2006</a:t>
            </a:r>
            <a:r>
              <a:rPr lang="en-US" sz="1000" dirty="0" smtClean="0"/>
              <a:t>)</a:t>
            </a:r>
          </a:p>
          <a:p>
            <a:pPr marL="742950" lvl="1" indent="-285750">
              <a:buFont typeface="Arial" panose="020B0604020202020204" pitchFamily="34" charset="0"/>
              <a:buChar char="•"/>
            </a:pPr>
            <a:r>
              <a:rPr lang="en-US" sz="1400" dirty="0" smtClean="0">
                <a:solidFill>
                  <a:prstClr val="black"/>
                </a:solidFill>
              </a:rPr>
              <a:t>Integration of product and service offerings that delivers values in industrial applications </a:t>
            </a:r>
            <a:r>
              <a:rPr lang="en-US" sz="1000" dirty="0" smtClean="0"/>
              <a:t>(Meier </a:t>
            </a:r>
            <a:r>
              <a:rPr lang="en-US" sz="1000" dirty="0"/>
              <a:t>et al. </a:t>
            </a:r>
            <a:r>
              <a:rPr lang="en-US" sz="1000" dirty="0" smtClean="0"/>
              <a:t>2010)</a:t>
            </a:r>
          </a:p>
          <a:p>
            <a:pPr marL="285750" indent="-285750">
              <a:buFont typeface="Arial" panose="020B0604020202020204" pitchFamily="34" charset="0"/>
              <a:buChar char="•"/>
            </a:pPr>
            <a:r>
              <a:rPr lang="en-US" sz="1400" dirty="0" smtClean="0"/>
              <a:t>Due to permeation by pervasive </a:t>
            </a:r>
            <a:r>
              <a:rPr lang="en-US" sz="1400" dirty="0"/>
              <a:t>digital technologies </a:t>
            </a:r>
            <a:r>
              <a:rPr lang="en-US" sz="1000" dirty="0"/>
              <a:t>(</a:t>
            </a:r>
            <a:r>
              <a:rPr lang="en-US" sz="1000" dirty="0" err="1"/>
              <a:t>Yoo</a:t>
            </a:r>
            <a:r>
              <a:rPr lang="en-US" sz="1000" dirty="0"/>
              <a:t> et al., </a:t>
            </a:r>
            <a:r>
              <a:rPr lang="en-US" sz="1000" dirty="0" smtClean="0"/>
              <a:t>2012; Meier et al. 2010), </a:t>
            </a:r>
            <a:r>
              <a:rPr lang="en-US" sz="1400" dirty="0"/>
              <a:t>the term cyber-physical system is emerging </a:t>
            </a:r>
            <a:r>
              <a:rPr lang="en-US" sz="1000" dirty="0"/>
              <a:t>(</a:t>
            </a:r>
            <a:r>
              <a:rPr lang="en-US" sz="1000" dirty="0" err="1"/>
              <a:t>Mikusz</a:t>
            </a:r>
            <a:r>
              <a:rPr lang="en-US" sz="1000" dirty="0"/>
              <a:t>, 2014). </a:t>
            </a:r>
          </a:p>
          <a:p>
            <a:pPr marL="285750" indent="-285750">
              <a:buFont typeface="Arial" panose="020B0604020202020204" pitchFamily="34" charset="0"/>
              <a:buChar char="•"/>
            </a:pPr>
            <a:endParaRPr lang="en-US" sz="1400" dirty="0"/>
          </a:p>
        </p:txBody>
      </p:sp>
      <p:sp>
        <p:nvSpPr>
          <p:cNvPr id="9"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7</a:t>
            </a:fld>
            <a:endParaRPr lang="en-US" dirty="0"/>
          </a:p>
        </p:txBody>
      </p:sp>
    </p:spTree>
    <p:extLst>
      <p:ext uri="{BB962C8B-B14F-4D97-AF65-F5344CB8AC3E}">
        <p14:creationId xmlns:p14="http://schemas.microsoft.com/office/powerpoint/2010/main" val="2985027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defTabSz="785813"/>
            <a:r>
              <a:rPr lang="de-DE" dirty="0" smtClean="0"/>
              <a:t>   2. </a:t>
            </a:r>
            <a:r>
              <a:rPr lang="de-DE" dirty="0" err="1" smtClean="0"/>
              <a:t>Lifecycle</a:t>
            </a:r>
            <a:r>
              <a:rPr lang="de-DE" dirty="0" smtClean="0"/>
              <a:t> </a:t>
            </a:r>
            <a:r>
              <a:rPr lang="de-DE" dirty="0" err="1" smtClean="0"/>
              <a:t>of</a:t>
            </a:r>
            <a:r>
              <a:rPr lang="de-DE" dirty="0" smtClean="0"/>
              <a:t> Industrial </a:t>
            </a:r>
            <a:r>
              <a:rPr lang="de-DE" dirty="0" err="1" smtClean="0"/>
              <a:t>Product</a:t>
            </a:r>
            <a:r>
              <a:rPr lang="de-DE" dirty="0" smtClean="0"/>
              <a:t>-Service Systems (IPSS)</a:t>
            </a:r>
            <a:endParaRPr lang="en-US" dirty="0"/>
          </a:p>
        </p:txBody>
      </p:sp>
      <p:sp>
        <p:nvSpPr>
          <p:cNvPr id="2" name="AutoShape 6" descr="http://www.drillingcontractor.org/wp-content/uploads/2012/01/webapache_gom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hteck 2"/>
          <p:cNvSpPr/>
          <p:nvPr/>
        </p:nvSpPr>
        <p:spPr bwMode="auto">
          <a:xfrm>
            <a:off x="468314" y="3581400"/>
            <a:ext cx="2702306" cy="33202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600" b="1" kern="0" dirty="0">
                <a:solidFill>
                  <a:srgbClr val="FFFFFF"/>
                </a:solidFill>
              </a:rPr>
              <a:t>Beginning of Life (BOL)</a:t>
            </a:r>
          </a:p>
        </p:txBody>
      </p:sp>
      <p:sp>
        <p:nvSpPr>
          <p:cNvPr id="13" name="Rechteck 3"/>
          <p:cNvSpPr/>
          <p:nvPr/>
        </p:nvSpPr>
        <p:spPr bwMode="auto">
          <a:xfrm>
            <a:off x="468314" y="3941972"/>
            <a:ext cx="2703864" cy="103891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dirty="0"/>
              <a:t>Conceptualization, definition and realization of </a:t>
            </a:r>
            <a:r>
              <a:rPr lang="en-GB" sz="1400" dirty="0" smtClean="0"/>
              <a:t>product</a:t>
            </a:r>
          </a:p>
          <a:p>
            <a:pPr fontAlgn="base">
              <a:spcBef>
                <a:spcPct val="20000"/>
              </a:spcBef>
              <a:spcAft>
                <a:spcPct val="0"/>
              </a:spcAft>
              <a:buClr>
                <a:schemeClr val="accent2"/>
              </a:buClr>
              <a:defRPr/>
            </a:pPr>
            <a:endParaRPr lang="en-GB" sz="1400" dirty="0"/>
          </a:p>
          <a:p>
            <a:pPr fontAlgn="base">
              <a:spcBef>
                <a:spcPct val="20000"/>
              </a:spcBef>
              <a:spcAft>
                <a:spcPct val="0"/>
              </a:spcAft>
              <a:buClr>
                <a:schemeClr val="accent2"/>
              </a:buClr>
              <a:defRPr/>
            </a:pPr>
            <a:endParaRPr lang="en-GB" sz="1400" dirty="0" smtClean="0"/>
          </a:p>
        </p:txBody>
      </p:sp>
      <p:sp>
        <p:nvSpPr>
          <p:cNvPr id="14" name="Rechteck 2"/>
          <p:cNvSpPr/>
          <p:nvPr/>
        </p:nvSpPr>
        <p:spPr bwMode="auto">
          <a:xfrm>
            <a:off x="3360688" y="3581400"/>
            <a:ext cx="2702306" cy="33202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600" b="1" kern="0" dirty="0">
                <a:solidFill>
                  <a:srgbClr val="FFFFFF"/>
                </a:solidFill>
              </a:rPr>
              <a:t>Mid of Life (MOL)</a:t>
            </a:r>
          </a:p>
        </p:txBody>
      </p:sp>
      <p:sp>
        <p:nvSpPr>
          <p:cNvPr id="15" name="Rechteck 3"/>
          <p:cNvSpPr/>
          <p:nvPr/>
        </p:nvSpPr>
        <p:spPr bwMode="auto">
          <a:xfrm>
            <a:off x="3360688" y="3941972"/>
            <a:ext cx="2703864" cy="103891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dirty="0"/>
              <a:t>Use, service and </a:t>
            </a:r>
            <a:r>
              <a:rPr lang="en-GB" sz="1400" dirty="0" smtClean="0"/>
              <a:t>maintenance</a:t>
            </a:r>
          </a:p>
          <a:p>
            <a:pPr marL="174625" indent="-174625" fontAlgn="base">
              <a:spcBef>
                <a:spcPct val="20000"/>
              </a:spcBef>
              <a:spcAft>
                <a:spcPct val="0"/>
              </a:spcAft>
              <a:buClr>
                <a:schemeClr val="accent2"/>
              </a:buClr>
              <a:buFont typeface="Webdings" pitchFamily="18" charset="2"/>
              <a:buChar char="4"/>
              <a:defRPr/>
            </a:pPr>
            <a:endParaRPr lang="en-GB" sz="1400" dirty="0" smtClean="0"/>
          </a:p>
          <a:p>
            <a:pPr marL="174625" indent="-174625" fontAlgn="base">
              <a:spcBef>
                <a:spcPct val="20000"/>
              </a:spcBef>
              <a:spcAft>
                <a:spcPct val="0"/>
              </a:spcAft>
              <a:buClr>
                <a:schemeClr val="accent2"/>
              </a:buClr>
              <a:buFont typeface="Webdings" pitchFamily="18" charset="2"/>
              <a:buChar char="4"/>
              <a:defRPr/>
            </a:pPr>
            <a:endParaRPr lang="en-GB" sz="1400" dirty="0"/>
          </a:p>
          <a:p>
            <a:pPr marL="174625" indent="-174625" fontAlgn="base">
              <a:spcBef>
                <a:spcPct val="20000"/>
              </a:spcBef>
              <a:spcAft>
                <a:spcPct val="0"/>
              </a:spcAft>
              <a:buClr>
                <a:schemeClr val="accent2"/>
              </a:buClr>
              <a:buFont typeface="Webdings" pitchFamily="18" charset="2"/>
              <a:buChar char="4"/>
              <a:defRPr/>
            </a:pPr>
            <a:endParaRPr lang="en-GB" sz="1400" dirty="0" smtClean="0"/>
          </a:p>
        </p:txBody>
      </p:sp>
      <p:sp>
        <p:nvSpPr>
          <p:cNvPr id="16" name="Rechteck 2"/>
          <p:cNvSpPr/>
          <p:nvPr/>
        </p:nvSpPr>
        <p:spPr bwMode="auto">
          <a:xfrm>
            <a:off x="6262401" y="3581400"/>
            <a:ext cx="2702306" cy="33202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1600" b="1" kern="0" dirty="0">
                <a:solidFill>
                  <a:srgbClr val="FFFFFF"/>
                </a:solidFill>
              </a:rPr>
              <a:t>End of Life (EOL)</a:t>
            </a:r>
          </a:p>
        </p:txBody>
      </p:sp>
      <p:sp>
        <p:nvSpPr>
          <p:cNvPr id="17" name="Rechteck 3"/>
          <p:cNvSpPr/>
          <p:nvPr/>
        </p:nvSpPr>
        <p:spPr bwMode="auto">
          <a:xfrm>
            <a:off x="6262401" y="3941972"/>
            <a:ext cx="2703864" cy="1038914"/>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lvl="0" indent="-174625" fontAlgn="base">
              <a:spcBef>
                <a:spcPct val="20000"/>
              </a:spcBef>
              <a:spcAft>
                <a:spcPct val="0"/>
              </a:spcAft>
              <a:buClr>
                <a:schemeClr val="accent2"/>
              </a:buClr>
              <a:buFont typeface="Webdings" pitchFamily="18" charset="2"/>
              <a:buChar char="4"/>
              <a:defRPr/>
            </a:pPr>
            <a:r>
              <a:rPr lang="en-GB" sz="1400" dirty="0"/>
              <a:t>Reuse of the product or individual components, refurbishing, disposal with or without </a:t>
            </a:r>
            <a:r>
              <a:rPr lang="en-GB" sz="1400" dirty="0" smtClean="0"/>
              <a:t>incineration</a:t>
            </a:r>
          </a:p>
          <a:p>
            <a:pPr lvl="0" fontAlgn="base">
              <a:spcBef>
                <a:spcPct val="20000"/>
              </a:spcBef>
              <a:spcAft>
                <a:spcPct val="0"/>
              </a:spcAft>
              <a:buClr>
                <a:schemeClr val="accent2"/>
              </a:buClr>
              <a:defRPr/>
            </a:pPr>
            <a:endParaRPr lang="en-GB" sz="500" dirty="0" smtClean="0"/>
          </a:p>
          <a:p>
            <a:pPr marL="174625" lvl="0" indent="-174625" fontAlgn="base">
              <a:spcBef>
                <a:spcPct val="20000"/>
              </a:spcBef>
              <a:spcAft>
                <a:spcPct val="0"/>
              </a:spcAft>
              <a:buClr>
                <a:schemeClr val="accent2"/>
              </a:buClr>
              <a:buFont typeface="Webdings" pitchFamily="18" charset="2"/>
              <a:buChar char="4"/>
              <a:defRPr/>
            </a:pPr>
            <a:endParaRPr lang="en-US" sz="1300" dirty="0">
              <a:solidFill>
                <a:schemeClr val="tx1">
                  <a:lumMod val="85000"/>
                  <a:lumOff val="15000"/>
                </a:schemeClr>
              </a:solidFill>
            </a:endParaRPr>
          </a:p>
        </p:txBody>
      </p:sp>
      <p:sp>
        <p:nvSpPr>
          <p:cNvPr id="5" name="Pfeil nach rechts 4"/>
          <p:cNvSpPr/>
          <p:nvPr/>
        </p:nvSpPr>
        <p:spPr bwMode="auto">
          <a:xfrm>
            <a:off x="850900" y="3134561"/>
            <a:ext cx="7766050" cy="480132"/>
          </a:xfrm>
          <a:prstGeom prst="rightArrow">
            <a:avLst/>
          </a:prstGeom>
          <a:solidFill>
            <a:srgbClr val="4E81BE"/>
          </a:solidFill>
          <a:ln w="9525" algn="ctr">
            <a:noFill/>
            <a:miter lim="800000"/>
            <a:headEnd/>
            <a:tailEnd/>
          </a:ln>
        </p:spPr>
        <p:txBody>
          <a:bodyPr wrap="none" tIns="115189" bIns="115189" rtlCol="0" anchor="ctr"/>
          <a:lstStyle/>
          <a:p>
            <a:pPr algn="ctr"/>
            <a:endParaRPr lang="en-US" dirty="0">
              <a:solidFill>
                <a:srgbClr val="000000"/>
              </a:solidFill>
            </a:endParaRPr>
          </a:p>
        </p:txBody>
      </p:sp>
      <p:grpSp>
        <p:nvGrpSpPr>
          <p:cNvPr id="6" name="Gruppierung 5"/>
          <p:cNvGrpSpPr/>
          <p:nvPr/>
        </p:nvGrpSpPr>
        <p:grpSpPr>
          <a:xfrm>
            <a:off x="529408" y="1295400"/>
            <a:ext cx="7700192" cy="1845567"/>
            <a:chOff x="529408" y="949548"/>
            <a:chExt cx="8364066" cy="2191419"/>
          </a:xfrm>
        </p:grpSpPr>
        <p:pic>
          <p:nvPicPr>
            <p:cNvPr id="44034" name="Picture 2"/>
            <p:cNvPicPr>
              <a:picLocks noChangeAspect="1" noChangeArrowheads="1"/>
            </p:cNvPicPr>
            <p:nvPr/>
          </p:nvPicPr>
          <p:blipFill rotWithShape="1">
            <a:blip r:embed="rId3">
              <a:clrChange>
                <a:clrFrom>
                  <a:srgbClr val="ECF8FB"/>
                </a:clrFrom>
                <a:clrTo>
                  <a:srgbClr val="ECF8FB">
                    <a:alpha val="0"/>
                  </a:srgbClr>
                </a:clrTo>
              </a:clrChange>
              <a:grayscl/>
              <a:extLst>
                <a:ext uri="{28A0092B-C50C-407E-A947-70E740481C1C}">
                  <a14:useLocalDpi xmlns:a14="http://schemas.microsoft.com/office/drawing/2010/main" val="0"/>
                </a:ext>
              </a:extLst>
            </a:blip>
            <a:srcRect b="22559"/>
            <a:stretch/>
          </p:blipFill>
          <p:spPr bwMode="auto">
            <a:xfrm>
              <a:off x="529408" y="949548"/>
              <a:ext cx="8364066" cy="219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pieren 3"/>
            <p:cNvGrpSpPr/>
            <p:nvPr/>
          </p:nvGrpSpPr>
          <p:grpSpPr>
            <a:xfrm>
              <a:off x="899592" y="2941984"/>
              <a:ext cx="7681002" cy="145428"/>
              <a:chOff x="91031" y="3849827"/>
              <a:chExt cx="10261767" cy="216000"/>
            </a:xfrm>
          </p:grpSpPr>
          <p:sp>
            <p:nvSpPr>
              <p:cNvPr id="20" name="Rechteck 2"/>
              <p:cNvSpPr/>
              <p:nvPr/>
            </p:nvSpPr>
            <p:spPr bwMode="auto">
              <a:xfrm>
                <a:off x="91031" y="3849827"/>
                <a:ext cx="298226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800" b="1" kern="0" dirty="0" smtClean="0">
                    <a:solidFill>
                      <a:srgbClr val="FFFFFF"/>
                    </a:solidFill>
                    <a:latin typeface="+mj-lt"/>
                  </a:rPr>
                  <a:t>Beginning of Life (BOL)</a:t>
                </a:r>
                <a:endParaRPr kumimoji="0" lang="en-US" sz="800" b="1" i="0" u="none" strike="noStrike" kern="0" cap="none" spc="0" normalizeH="0" baseline="0" dirty="0" smtClean="0">
                  <a:ln>
                    <a:noFill/>
                  </a:ln>
                  <a:solidFill>
                    <a:srgbClr val="FFFFFF"/>
                  </a:solidFill>
                  <a:effectLst/>
                  <a:uLnTx/>
                  <a:uFillTx/>
                  <a:latin typeface="+mj-lt"/>
                </a:endParaRPr>
              </a:p>
            </p:txBody>
          </p:sp>
          <p:sp>
            <p:nvSpPr>
              <p:cNvPr id="21" name="Rechteck 2"/>
              <p:cNvSpPr/>
              <p:nvPr/>
            </p:nvSpPr>
            <p:spPr bwMode="auto">
              <a:xfrm>
                <a:off x="3491471" y="3849827"/>
                <a:ext cx="3398798"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800" b="1" kern="0" dirty="0" smtClean="0">
                    <a:solidFill>
                      <a:srgbClr val="FFFFFF"/>
                    </a:solidFill>
                    <a:latin typeface="+mj-lt"/>
                  </a:rPr>
                  <a:t>Mid of Life (MOL)</a:t>
                </a:r>
                <a:endParaRPr kumimoji="0" lang="en-US" sz="800" b="1" i="0" u="none" strike="noStrike" kern="0" cap="none" spc="0" normalizeH="0" baseline="0" dirty="0" smtClean="0">
                  <a:ln>
                    <a:noFill/>
                  </a:ln>
                  <a:solidFill>
                    <a:srgbClr val="FFFFFF"/>
                  </a:solidFill>
                  <a:effectLst/>
                  <a:uLnTx/>
                  <a:uFillTx/>
                  <a:latin typeface="+mj-lt"/>
                </a:endParaRPr>
              </a:p>
            </p:txBody>
          </p:sp>
          <p:sp>
            <p:nvSpPr>
              <p:cNvPr id="22" name="Rechteck 2"/>
              <p:cNvSpPr/>
              <p:nvPr/>
            </p:nvSpPr>
            <p:spPr bwMode="auto">
              <a:xfrm>
                <a:off x="7355941" y="3849827"/>
                <a:ext cx="2996857" cy="216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lvl="0" algn="ctr" fontAlgn="base">
                  <a:spcBef>
                    <a:spcPct val="0"/>
                  </a:spcBef>
                  <a:spcAft>
                    <a:spcPct val="0"/>
                  </a:spcAft>
                  <a:defRPr/>
                </a:pPr>
                <a:r>
                  <a:rPr lang="en-US" sz="800" b="1" kern="0" dirty="0" smtClean="0">
                    <a:solidFill>
                      <a:srgbClr val="FFFFFF"/>
                    </a:solidFill>
                    <a:latin typeface="+mj-lt"/>
                  </a:rPr>
                  <a:t>End of Life (EOL)</a:t>
                </a:r>
                <a:endParaRPr kumimoji="0" lang="en-US" sz="800" b="1" i="0" u="none" strike="noStrike" kern="0" cap="none" spc="0" normalizeH="0" baseline="0" dirty="0" smtClean="0">
                  <a:ln>
                    <a:noFill/>
                  </a:ln>
                  <a:solidFill>
                    <a:srgbClr val="FFFFFF"/>
                  </a:solidFill>
                  <a:effectLst/>
                  <a:uLnTx/>
                  <a:uFillTx/>
                  <a:latin typeface="+mj-lt"/>
                </a:endParaRPr>
              </a:p>
            </p:txBody>
          </p:sp>
        </p:grpSp>
      </p:grpSp>
      <p:sp>
        <p:nvSpPr>
          <p:cNvPr id="18" name="Slide Number Placeholder 7"/>
          <p:cNvSpPr>
            <a:spLocks noGrp="1"/>
          </p:cNvSpPr>
          <p:nvPr>
            <p:ph type="sldNum" sz="quarter" idx="12"/>
          </p:nvPr>
        </p:nvSpPr>
        <p:spPr>
          <a:xfrm>
            <a:off x="6553200" y="6356350"/>
            <a:ext cx="2133600" cy="365125"/>
          </a:xfrm>
        </p:spPr>
        <p:txBody>
          <a:bodyPr/>
          <a:lstStyle/>
          <a:p>
            <a:pPr algn="r"/>
            <a:fld id="{B6F15528-21DE-4FAA-801E-634DDDAF4B2B}" type="slidenum">
              <a:rPr lang="en-US" smtClean="0"/>
              <a:pPr algn="r"/>
              <a:t>8</a:t>
            </a:fld>
            <a:endParaRPr lang="en-US" dirty="0"/>
          </a:p>
        </p:txBody>
      </p:sp>
      <p:sp>
        <p:nvSpPr>
          <p:cNvPr id="19" name="Rechteck 3"/>
          <p:cNvSpPr/>
          <p:nvPr/>
        </p:nvSpPr>
        <p:spPr bwMode="auto">
          <a:xfrm>
            <a:off x="473602" y="4964720"/>
            <a:ext cx="2703864" cy="1066800"/>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b="1" dirty="0" smtClean="0"/>
              <a:t>Involved </a:t>
            </a:r>
            <a:r>
              <a:rPr lang="en-GB" sz="1400" b="1" dirty="0"/>
              <a:t>stakeholder </a:t>
            </a:r>
            <a:r>
              <a:rPr lang="en-GB" sz="1400" b="1" dirty="0" smtClean="0"/>
              <a:t>groups</a:t>
            </a:r>
          </a:p>
          <a:p>
            <a:pPr marL="631825" lvl="1" indent="-174625" fontAlgn="base">
              <a:spcBef>
                <a:spcPct val="20000"/>
              </a:spcBef>
              <a:spcAft>
                <a:spcPct val="0"/>
              </a:spcAft>
              <a:buClr>
                <a:schemeClr val="accent2"/>
              </a:buClr>
              <a:buFont typeface="Webdings" pitchFamily="18" charset="2"/>
              <a:buChar char="4"/>
              <a:defRPr/>
            </a:pPr>
            <a:r>
              <a:rPr lang="en-GB" sz="1400" dirty="0" smtClean="0"/>
              <a:t>Equipment Manufacturer</a:t>
            </a:r>
          </a:p>
        </p:txBody>
      </p:sp>
      <p:sp>
        <p:nvSpPr>
          <p:cNvPr id="23" name="Rechteck 3"/>
          <p:cNvSpPr/>
          <p:nvPr/>
        </p:nvSpPr>
        <p:spPr bwMode="auto">
          <a:xfrm>
            <a:off x="3351908" y="4964720"/>
            <a:ext cx="2703864" cy="1066800"/>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indent="-174625" fontAlgn="base">
              <a:spcBef>
                <a:spcPct val="20000"/>
              </a:spcBef>
              <a:spcAft>
                <a:spcPct val="0"/>
              </a:spcAft>
              <a:buClr>
                <a:schemeClr val="accent2"/>
              </a:buClr>
              <a:buFont typeface="Webdings" pitchFamily="18" charset="2"/>
              <a:buChar char="4"/>
              <a:defRPr/>
            </a:pPr>
            <a:r>
              <a:rPr lang="en-GB" sz="1400" b="1" dirty="0" smtClean="0"/>
              <a:t>Involved </a:t>
            </a:r>
            <a:r>
              <a:rPr lang="en-GB" sz="1400" b="1" dirty="0"/>
              <a:t>stakeholder groups</a:t>
            </a:r>
          </a:p>
          <a:p>
            <a:pPr marL="631825" lvl="1" indent="-174625" fontAlgn="base">
              <a:spcBef>
                <a:spcPct val="20000"/>
              </a:spcBef>
              <a:spcAft>
                <a:spcPct val="0"/>
              </a:spcAft>
              <a:buClr>
                <a:schemeClr val="accent2"/>
              </a:buClr>
              <a:buFont typeface="Webdings" pitchFamily="18" charset="2"/>
              <a:buChar char="4"/>
              <a:defRPr/>
            </a:pPr>
            <a:r>
              <a:rPr lang="en-GB" sz="1400" dirty="0"/>
              <a:t>Equipment Manufacturer</a:t>
            </a:r>
          </a:p>
          <a:p>
            <a:pPr marL="631825" lvl="1" indent="-174625" fontAlgn="base">
              <a:spcBef>
                <a:spcPct val="20000"/>
              </a:spcBef>
              <a:spcAft>
                <a:spcPct val="0"/>
              </a:spcAft>
              <a:buClr>
                <a:schemeClr val="accent2"/>
              </a:buClr>
              <a:buFont typeface="Webdings" pitchFamily="18" charset="2"/>
              <a:buChar char="4"/>
              <a:defRPr/>
            </a:pPr>
            <a:r>
              <a:rPr lang="en-GB" sz="1400" dirty="0"/>
              <a:t>Equipment Operator</a:t>
            </a:r>
          </a:p>
          <a:p>
            <a:pPr marL="631825" lvl="1" indent="-174625" fontAlgn="base">
              <a:spcBef>
                <a:spcPct val="20000"/>
              </a:spcBef>
              <a:spcAft>
                <a:spcPct val="0"/>
              </a:spcAft>
              <a:buClr>
                <a:schemeClr val="accent2"/>
              </a:buClr>
              <a:buFont typeface="Webdings" pitchFamily="18" charset="2"/>
              <a:buChar char="4"/>
              <a:defRPr/>
            </a:pPr>
            <a:r>
              <a:rPr lang="en-GB" sz="1400" dirty="0"/>
              <a:t>Service Organization</a:t>
            </a:r>
            <a:endParaRPr lang="en-US" sz="1300" dirty="0">
              <a:solidFill>
                <a:schemeClr val="tx1">
                  <a:lumMod val="85000"/>
                  <a:lumOff val="15000"/>
                </a:schemeClr>
              </a:solidFill>
            </a:endParaRPr>
          </a:p>
        </p:txBody>
      </p:sp>
      <p:sp>
        <p:nvSpPr>
          <p:cNvPr id="24" name="Rechteck 3"/>
          <p:cNvSpPr/>
          <p:nvPr/>
        </p:nvSpPr>
        <p:spPr bwMode="auto">
          <a:xfrm>
            <a:off x="6271553" y="4964720"/>
            <a:ext cx="2703864" cy="1066800"/>
          </a:xfrm>
          <a:prstGeom prst="rect">
            <a:avLst/>
          </a:prstGeom>
          <a:solidFill>
            <a:srgbClr val="F3F3F3"/>
          </a:solidFill>
          <a:ln w="9525" cap="flat" cmpd="sng" algn="ctr">
            <a:noFill/>
            <a:prstDash val="solid"/>
            <a:round/>
            <a:headEnd type="none" w="med" len="med"/>
            <a:tailEnd type="none" w="med" len="med"/>
          </a:ln>
          <a:effectLst/>
          <a:extLst/>
        </p:spPr>
        <p:txBody>
          <a:bodyPr vert="horz" wrap="square" lIns="108000" tIns="45720" rIns="36000" bIns="45720" numCol="1" rtlCol="0" anchor="t" anchorCtr="0" compatLnSpc="1">
            <a:prstTxWarp prst="textNoShape">
              <a:avLst/>
            </a:prstTxWarp>
          </a:bodyPr>
          <a:lstStyle/>
          <a:p>
            <a:pPr marL="174625" lvl="0" indent="-174625" fontAlgn="base">
              <a:spcBef>
                <a:spcPct val="20000"/>
              </a:spcBef>
              <a:spcAft>
                <a:spcPct val="0"/>
              </a:spcAft>
              <a:buClr>
                <a:srgbClr val="54A47C"/>
              </a:buClr>
              <a:buFont typeface="Webdings" pitchFamily="18" charset="2"/>
              <a:buChar char="4"/>
              <a:defRPr/>
            </a:pPr>
            <a:r>
              <a:rPr lang="en-GB" sz="1400" b="1" dirty="0" smtClean="0">
                <a:solidFill>
                  <a:srgbClr val="000000"/>
                </a:solidFill>
              </a:rPr>
              <a:t>Involved </a:t>
            </a:r>
            <a:r>
              <a:rPr lang="en-GB" sz="1400" b="1" dirty="0">
                <a:solidFill>
                  <a:srgbClr val="000000"/>
                </a:solidFill>
              </a:rPr>
              <a:t>stakeholder </a:t>
            </a:r>
            <a:r>
              <a:rPr lang="en-GB" sz="1400" b="1" dirty="0" smtClean="0">
                <a:solidFill>
                  <a:srgbClr val="000000"/>
                </a:solidFill>
              </a:rPr>
              <a:t>groups</a:t>
            </a:r>
          </a:p>
          <a:p>
            <a:pPr marL="631825" lvl="1" indent="-174625" fontAlgn="base">
              <a:spcBef>
                <a:spcPct val="20000"/>
              </a:spcBef>
              <a:spcAft>
                <a:spcPct val="0"/>
              </a:spcAft>
              <a:buClr>
                <a:schemeClr val="accent2"/>
              </a:buClr>
              <a:buFont typeface="Webdings" pitchFamily="18" charset="2"/>
              <a:buChar char="4"/>
              <a:defRPr/>
            </a:pPr>
            <a:r>
              <a:rPr lang="en-GB" sz="1400" dirty="0"/>
              <a:t>Equipment Operator</a:t>
            </a:r>
          </a:p>
          <a:p>
            <a:pPr marL="631825" lvl="1" indent="-174625" fontAlgn="base">
              <a:spcBef>
                <a:spcPct val="20000"/>
              </a:spcBef>
              <a:spcAft>
                <a:spcPct val="0"/>
              </a:spcAft>
              <a:buClr>
                <a:schemeClr val="accent2"/>
              </a:buClr>
              <a:buFont typeface="Webdings" pitchFamily="18" charset="2"/>
              <a:buChar char="4"/>
              <a:defRPr/>
            </a:pPr>
            <a:r>
              <a:rPr lang="en-GB" sz="1400" dirty="0"/>
              <a:t>Service Organization</a:t>
            </a:r>
            <a:endParaRPr lang="en-US" sz="1300" dirty="0">
              <a:solidFill>
                <a:schemeClr val="tx1">
                  <a:lumMod val="85000"/>
                  <a:lumOff val="15000"/>
                </a:schemeClr>
              </a:solidFill>
            </a:endParaRPr>
          </a:p>
          <a:p>
            <a:pPr marL="631825" lvl="1" indent="-174625" fontAlgn="base">
              <a:spcBef>
                <a:spcPct val="20000"/>
              </a:spcBef>
              <a:spcAft>
                <a:spcPct val="0"/>
              </a:spcAft>
              <a:buClr>
                <a:srgbClr val="54A47C"/>
              </a:buClr>
              <a:buFont typeface="Webdings" pitchFamily="18" charset="2"/>
              <a:buChar char="4"/>
              <a:defRPr/>
            </a:pPr>
            <a:r>
              <a:rPr lang="en-GB" sz="1400" dirty="0"/>
              <a:t>(</a:t>
            </a:r>
            <a:r>
              <a:rPr lang="en-GB" sz="1400" dirty="0" smtClean="0"/>
              <a:t>Manufacturer)</a:t>
            </a:r>
            <a:endParaRPr lang="en-GB" sz="1400" b="1" dirty="0">
              <a:solidFill>
                <a:srgbClr val="000000"/>
              </a:solidFill>
            </a:endParaRPr>
          </a:p>
          <a:p>
            <a:pPr marL="174625" lvl="0" indent="-174625" fontAlgn="base">
              <a:spcBef>
                <a:spcPct val="20000"/>
              </a:spcBef>
              <a:spcAft>
                <a:spcPct val="0"/>
              </a:spcAft>
              <a:buClr>
                <a:schemeClr val="accent2"/>
              </a:buClr>
              <a:buFont typeface="Webdings" pitchFamily="18" charset="2"/>
              <a:buChar char="4"/>
              <a:defRPr/>
            </a:pPr>
            <a:endParaRPr lang="en-US" sz="1300" dirty="0">
              <a:solidFill>
                <a:schemeClr val="tx1">
                  <a:lumMod val="85000"/>
                  <a:lumOff val="15000"/>
                </a:schemeClr>
              </a:solidFill>
            </a:endParaRPr>
          </a:p>
        </p:txBody>
      </p:sp>
    </p:spTree>
    <p:extLst>
      <p:ext uri="{BB962C8B-B14F-4D97-AF65-F5344CB8AC3E}">
        <p14:creationId xmlns:p14="http://schemas.microsoft.com/office/powerpoint/2010/main" val="16876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de-DE" dirty="0"/>
          </a:p>
        </p:txBody>
      </p:sp>
      <p:sp>
        <p:nvSpPr>
          <p:cNvPr id="4" name="Foliennummernplatzhalt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Rectangle 8"/>
          <p:cNvSpPr>
            <a:spLocks noChangeArrowheads="1"/>
          </p:cNvSpPr>
          <p:nvPr/>
        </p:nvSpPr>
        <p:spPr bwMode="gray">
          <a:xfrm>
            <a:off x="1046163" y="2874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Methodology</a:t>
            </a:r>
          </a:p>
        </p:txBody>
      </p:sp>
      <p:sp>
        <p:nvSpPr>
          <p:cNvPr id="6" name="Rectangle 9"/>
          <p:cNvSpPr>
            <a:spLocks noChangeArrowheads="1"/>
          </p:cNvSpPr>
          <p:nvPr/>
        </p:nvSpPr>
        <p:spPr bwMode="gray">
          <a:xfrm>
            <a:off x="458788" y="2874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3</a:t>
            </a:r>
          </a:p>
        </p:txBody>
      </p:sp>
      <p:sp>
        <p:nvSpPr>
          <p:cNvPr id="7" name="Rectangle 10"/>
          <p:cNvSpPr>
            <a:spLocks noChangeArrowheads="1"/>
          </p:cNvSpPr>
          <p:nvPr/>
        </p:nvSpPr>
        <p:spPr bwMode="gray">
          <a:xfrm>
            <a:off x="458788" y="2874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8" name="Rectangle 13"/>
          <p:cNvSpPr>
            <a:spLocks noChangeArrowheads="1"/>
          </p:cNvSpPr>
          <p:nvPr/>
        </p:nvSpPr>
        <p:spPr bwMode="gray">
          <a:xfrm>
            <a:off x="1046163" y="2176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Research Question and Related Work</a:t>
            </a:r>
          </a:p>
        </p:txBody>
      </p:sp>
      <p:sp>
        <p:nvSpPr>
          <p:cNvPr id="9" name="Rectangle 14"/>
          <p:cNvSpPr>
            <a:spLocks noChangeArrowheads="1"/>
          </p:cNvSpPr>
          <p:nvPr/>
        </p:nvSpPr>
        <p:spPr bwMode="gray">
          <a:xfrm>
            <a:off x="458788" y="2176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smtClean="0">
                <a:solidFill>
                  <a:srgbClr val="FFFFFF"/>
                </a:solidFill>
                <a:ea typeface="MS PGothic" pitchFamily="34" charset="-128"/>
              </a:rPr>
              <a:t>2</a:t>
            </a:r>
            <a:endParaRPr lang="en-US" sz="2800" dirty="0">
              <a:solidFill>
                <a:srgbClr val="FFFFFF"/>
              </a:solidFill>
              <a:ea typeface="MS PGothic" pitchFamily="34" charset="-128"/>
            </a:endParaRPr>
          </a:p>
        </p:txBody>
      </p:sp>
      <p:sp>
        <p:nvSpPr>
          <p:cNvPr id="10" name="Rectangle 15"/>
          <p:cNvSpPr>
            <a:spLocks noChangeArrowheads="1"/>
          </p:cNvSpPr>
          <p:nvPr/>
        </p:nvSpPr>
        <p:spPr bwMode="gray">
          <a:xfrm>
            <a:off x="458788" y="2176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1" name="Rectangle 4"/>
          <p:cNvSpPr>
            <a:spLocks noChangeArrowheads="1"/>
          </p:cNvSpPr>
          <p:nvPr/>
        </p:nvSpPr>
        <p:spPr bwMode="gray">
          <a:xfrm>
            <a:off x="1046742" y="1477963"/>
            <a:ext cx="7628946"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Motivation and Introduction</a:t>
            </a:r>
          </a:p>
        </p:txBody>
      </p:sp>
      <p:sp>
        <p:nvSpPr>
          <p:cNvPr id="12" name="Rectangle 5"/>
          <p:cNvSpPr>
            <a:spLocks noChangeArrowheads="1"/>
          </p:cNvSpPr>
          <p:nvPr/>
        </p:nvSpPr>
        <p:spPr bwMode="gray">
          <a:xfrm>
            <a:off x="458789" y="1477963"/>
            <a:ext cx="587906"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1</a:t>
            </a:r>
          </a:p>
        </p:txBody>
      </p:sp>
      <p:sp>
        <p:nvSpPr>
          <p:cNvPr id="13" name="Rectangle 6"/>
          <p:cNvSpPr>
            <a:spLocks noChangeArrowheads="1"/>
          </p:cNvSpPr>
          <p:nvPr/>
        </p:nvSpPr>
        <p:spPr bwMode="gray">
          <a:xfrm>
            <a:off x="458788" y="1477963"/>
            <a:ext cx="8209935"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4" name="Rectangle 8"/>
          <p:cNvSpPr>
            <a:spLocks noChangeArrowheads="1"/>
          </p:cNvSpPr>
          <p:nvPr/>
        </p:nvSpPr>
        <p:spPr bwMode="gray">
          <a:xfrm>
            <a:off x="1046163" y="35734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Results and Implications</a:t>
            </a:r>
          </a:p>
        </p:txBody>
      </p:sp>
      <p:sp>
        <p:nvSpPr>
          <p:cNvPr id="15" name="Rectangle 9"/>
          <p:cNvSpPr>
            <a:spLocks noChangeArrowheads="1"/>
          </p:cNvSpPr>
          <p:nvPr/>
        </p:nvSpPr>
        <p:spPr bwMode="gray">
          <a:xfrm>
            <a:off x="458788" y="35734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4</a:t>
            </a:r>
          </a:p>
        </p:txBody>
      </p:sp>
      <p:sp>
        <p:nvSpPr>
          <p:cNvPr id="16" name="Rectangle 10"/>
          <p:cNvSpPr>
            <a:spLocks noChangeArrowheads="1"/>
          </p:cNvSpPr>
          <p:nvPr/>
        </p:nvSpPr>
        <p:spPr bwMode="gray">
          <a:xfrm>
            <a:off x="458788" y="35734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
        <p:nvSpPr>
          <p:cNvPr id="17" name="Rectangle 8"/>
          <p:cNvSpPr>
            <a:spLocks noChangeArrowheads="1"/>
          </p:cNvSpPr>
          <p:nvPr/>
        </p:nvSpPr>
        <p:spPr bwMode="gray">
          <a:xfrm>
            <a:off x="1046163" y="4271963"/>
            <a:ext cx="7629525" cy="557212"/>
          </a:xfrm>
          <a:prstGeom prst="rect">
            <a:avLst/>
          </a:prstGeom>
          <a:solidFill>
            <a:srgbClr val="F3F3F3"/>
          </a:solidFill>
          <a:ln w="28575">
            <a:noFill/>
            <a:miter lim="800000"/>
            <a:headEnd/>
            <a:tailEnd type="none" w="lg" len="med"/>
          </a:ln>
        </p:spPr>
        <p:txBody>
          <a:bodyPr lIns="72000" tIns="38876" rIns="72000" bIns="38876" anchor="ctr"/>
          <a:lstStyle/>
          <a:p>
            <a:pPr defTabSz="720725" eaLnBrk="0" fontAlgn="base" hangingPunct="0">
              <a:lnSpc>
                <a:spcPct val="120000"/>
              </a:lnSpc>
              <a:spcBef>
                <a:spcPct val="0"/>
              </a:spcBef>
              <a:spcAft>
                <a:spcPct val="0"/>
              </a:spcAft>
              <a:buSzPct val="100000"/>
            </a:pPr>
            <a:r>
              <a:rPr lang="en-US" sz="2200" dirty="0">
                <a:solidFill>
                  <a:srgbClr val="000000"/>
                </a:solidFill>
                <a:ea typeface="MS PGothic" pitchFamily="34" charset="-128"/>
              </a:rPr>
              <a:t>Practical and Theoretical Contribution, Limitations and Conclusion</a:t>
            </a:r>
          </a:p>
        </p:txBody>
      </p:sp>
      <p:sp>
        <p:nvSpPr>
          <p:cNvPr id="18" name="Rectangle 9"/>
          <p:cNvSpPr>
            <a:spLocks noChangeArrowheads="1"/>
          </p:cNvSpPr>
          <p:nvPr/>
        </p:nvSpPr>
        <p:spPr bwMode="gray">
          <a:xfrm>
            <a:off x="458788" y="4271963"/>
            <a:ext cx="587375" cy="557212"/>
          </a:xfrm>
          <a:prstGeom prst="rect">
            <a:avLst/>
          </a:prstGeom>
          <a:solidFill>
            <a:srgbClr val="4E81BE"/>
          </a:solidFill>
          <a:ln w="28575">
            <a:noFill/>
            <a:miter lim="800000"/>
            <a:headEnd/>
            <a:tailEnd type="none" w="lg" len="med"/>
          </a:ln>
        </p:spPr>
        <p:txBody>
          <a:bodyPr wrap="none" lIns="72000" tIns="72000" rIns="72000" bIns="72000" anchor="ctr" anchorCtr="1"/>
          <a:lstStyle/>
          <a:p>
            <a:pPr algn="ctr" defTabSz="720725" eaLnBrk="0" fontAlgn="base" hangingPunct="0">
              <a:lnSpc>
                <a:spcPct val="120000"/>
              </a:lnSpc>
              <a:spcBef>
                <a:spcPct val="0"/>
              </a:spcBef>
              <a:spcAft>
                <a:spcPct val="0"/>
              </a:spcAft>
              <a:buSzPct val="100000"/>
            </a:pPr>
            <a:r>
              <a:rPr lang="en-US" sz="2800" dirty="0">
                <a:solidFill>
                  <a:srgbClr val="FFFFFF"/>
                </a:solidFill>
                <a:ea typeface="MS PGothic" pitchFamily="34" charset="-128"/>
              </a:rPr>
              <a:t>5</a:t>
            </a:r>
          </a:p>
        </p:txBody>
      </p:sp>
      <p:sp>
        <p:nvSpPr>
          <p:cNvPr id="19" name="Rectangle 10"/>
          <p:cNvSpPr>
            <a:spLocks noChangeArrowheads="1"/>
          </p:cNvSpPr>
          <p:nvPr/>
        </p:nvSpPr>
        <p:spPr bwMode="gray">
          <a:xfrm>
            <a:off x="458788" y="4271963"/>
            <a:ext cx="8210550" cy="557212"/>
          </a:xfrm>
          <a:prstGeom prst="rect">
            <a:avLst/>
          </a:prstGeom>
          <a:noFill/>
          <a:ln w="12700">
            <a:solidFill>
              <a:schemeClr val="tx1">
                <a:lumMod val="50000"/>
                <a:lumOff val="50000"/>
              </a:schemeClr>
            </a:solidFill>
            <a:miter lim="800000"/>
            <a:headEnd/>
            <a:tailEnd type="none" w="lg" len="med"/>
          </a:ln>
        </p:spPr>
        <p:txBody>
          <a:bodyPr wrap="none" anchor="ctr"/>
          <a:lstStyle/>
          <a:p>
            <a:pPr eaLnBrk="0" fontAlgn="base" hangingPunct="0">
              <a:lnSpc>
                <a:spcPct val="120000"/>
              </a:lnSpc>
              <a:spcBef>
                <a:spcPct val="0"/>
              </a:spcBef>
              <a:spcAft>
                <a:spcPct val="0"/>
              </a:spcAft>
              <a:buSzPct val="100000"/>
              <a:defRPr/>
            </a:pPr>
            <a:endParaRPr lang="en-US" sz="1700" dirty="0">
              <a:solidFill>
                <a:srgbClr val="000000"/>
              </a:solidFill>
              <a:ea typeface="MS PGothic" pitchFamily="34" charset="-128"/>
            </a:endParaRPr>
          </a:p>
        </p:txBody>
      </p:sp>
    </p:spTree>
    <p:extLst>
      <p:ext uri="{BB962C8B-B14F-4D97-AF65-F5344CB8AC3E}">
        <p14:creationId xmlns:p14="http://schemas.microsoft.com/office/powerpoint/2010/main" val="702511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lVKpPR_EGEFDkRCgjRk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Affichage à l'écran (4:3)</PresentationFormat>
  <Paragraphs>339</Paragraphs>
  <Slides>23</Slides>
  <Notes>9</Notes>
  <HiddenSlides>2</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Présentation PowerPoint</vt:lpstr>
      <vt:lpstr>Agenda</vt:lpstr>
      <vt:lpstr>1. Motivation and Introduction</vt:lpstr>
      <vt:lpstr>Emergence of cyber-physical  industrial product service systems</vt:lpstr>
      <vt:lpstr>Agenda</vt:lpstr>
      <vt:lpstr>2. Research Question</vt:lpstr>
      <vt:lpstr>2. Terms and Concepts</vt:lpstr>
      <vt:lpstr>   2. Lifecycle of Industrial Product-Service Systems (IPSS)</vt:lpstr>
      <vt:lpstr>Agenda</vt:lpstr>
      <vt:lpstr>3. Methodology</vt:lpstr>
      <vt:lpstr>Agenda</vt:lpstr>
      <vt:lpstr>   4. Overview of findings - CPSs affordances for the industrial service business </vt:lpstr>
      <vt:lpstr>   4. Overview of findings - CPSs affordances for the industrial service business </vt:lpstr>
      <vt:lpstr>  4. Impact on  industrial equipment manufacturers</vt:lpstr>
      <vt:lpstr>4. Impact on  industrial equipment operators</vt:lpstr>
      <vt:lpstr>4. Impact on  service organizations</vt:lpstr>
      <vt:lpstr>Agenda</vt:lpstr>
      <vt:lpstr>Practical &amp; theoretical contributions, limitations</vt:lpstr>
      <vt:lpstr>References</vt:lpstr>
      <vt:lpstr>References</vt:lpstr>
      <vt:lpstr>Présentation PowerPoint</vt:lpstr>
      <vt:lpstr>4. Impacts of CPSs on the  service ecosystem</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kashkou</dc:creator>
  <cp:lastModifiedBy>MEDINI Khaled</cp:lastModifiedBy>
  <cp:revision>125</cp:revision>
  <dcterms:created xsi:type="dcterms:W3CDTF">2006-08-16T00:00:00Z</dcterms:created>
  <dcterms:modified xsi:type="dcterms:W3CDTF">2015-06-11T15:56:25Z</dcterms:modified>
</cp:coreProperties>
</file>